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305" r:id="rId3"/>
    <p:sldId id="257" r:id="rId4"/>
    <p:sldId id="262" r:id="rId5"/>
    <p:sldId id="263" r:id="rId6"/>
    <p:sldId id="264"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306" r:id="rId25"/>
  </p:sldIdLst>
  <p:sldSz cx="9144000" cy="5143500" type="screen16x9"/>
  <p:notesSz cx="6858000" cy="9144000"/>
  <p:embeddedFontLst>
    <p:embeddedFont>
      <p:font typeface="Arial Unicode MS" panose="020B0604020202020204" pitchFamily="34" charset="-128"/>
      <p:regular r:id="rId27"/>
    </p:embeddedFont>
    <p:embeddedFont>
      <p:font typeface="Montserrat" panose="020B0604020202020204" charset="0"/>
      <p:regular r:id="rId28"/>
      <p:bold r:id="rId29"/>
      <p:italic r:id="rId30"/>
      <p:boldItalic r:id="rId31"/>
    </p:embeddedFont>
    <p:embeddedFont>
      <p:font typeface="Montserrat ExtraBold" panose="020B0604020202020204" charset="0"/>
      <p:bold r:id="rId32"/>
      <p:boldItalic r:id="rId33"/>
    </p:embeddedFont>
    <p:embeddedFont>
      <p:font typeface="Montserrat ExtraLight" panose="020B0604020202020204" charset="0"/>
      <p:regular r:id="rId34"/>
      <p:bold r:id="rId35"/>
      <p:italic r:id="rId36"/>
      <p:boldItalic r:id="rId37"/>
    </p:embeddedFont>
    <p:embeddedFont>
      <p:font typeface="Tahoma" panose="020B0604030504040204" pitchFamily="3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Jagtap" initials="SJ" lastIdx="1" clrIdx="0">
    <p:extLst>
      <p:ext uri="{19B8F6BF-5375-455C-9EA6-DF929625EA0E}">
        <p15:presenceInfo xmlns:p15="http://schemas.microsoft.com/office/powerpoint/2012/main" userId="18351a1d95e6dc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F87B6-2A6C-4602-BD18-3013854139C4}">
  <a:tblStyle styleId="{5DEF87B6-2A6C-4602-BD18-3013854139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7T18:41:15.39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7f9262ee2f_0_26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7f9262ee2f_0_26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6" r:id="rId6"/>
    <p:sldLayoutId id="2147483657" r:id="rId7"/>
    <p:sldLayoutId id="2147483658" r:id="rId8"/>
    <p:sldLayoutId id="2147483659" r:id="rId9"/>
    <p:sldLayoutId id="2147483663" r:id="rId10"/>
    <p:sldLayoutId id="2147483664"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0.tmp"/></Relationships>
</file>

<file path=ppt/slides/_rels/slide2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Breast Cancer Diagnosis</a:t>
            </a:r>
            <a:endParaRPr dirty="0"/>
          </a:p>
        </p:txBody>
      </p:sp>
      <p:sp>
        <p:nvSpPr>
          <p:cNvPr id="164" name="Google Shape;164;p38"/>
          <p:cNvSpPr txBox="1">
            <a:spLocks noGrp="1"/>
          </p:cNvSpPr>
          <p:nvPr>
            <p:ph type="ctrTitle"/>
          </p:nvPr>
        </p:nvSpPr>
        <p:spPr>
          <a:xfrm>
            <a:off x="394009" y="2745874"/>
            <a:ext cx="8274205" cy="958775"/>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US" sz="2200" b="0" dirty="0">
                <a:solidFill>
                  <a:srgbClr val="FF0000"/>
                </a:solidFill>
                <a:latin typeface="Montserrat ExtraLight"/>
                <a:ea typeface="Montserrat ExtraLight"/>
                <a:cs typeface="Montserrat ExtraLight"/>
                <a:sym typeface="Montserrat ExtraLight"/>
              </a:rPr>
              <a:t>Project Presentation for the Data Analytics Course by Shubham Jagtap</a:t>
            </a:r>
            <a:endParaRPr sz="2200" b="0" dirty="0">
              <a:solidFill>
                <a:srgbClr val="FF0000"/>
              </a:solidFill>
              <a:latin typeface="Montserrat ExtraLight"/>
              <a:ea typeface="Montserrat ExtraLight"/>
              <a:cs typeface="Montserrat ExtraLight"/>
              <a:sym typeface="Montserrat ExtraLight"/>
            </a:endParaRPr>
          </a:p>
        </p:txBody>
      </p:sp>
      <p:cxnSp>
        <p:nvCxnSpPr>
          <p:cNvPr id="165" name="Google Shape;165;p38"/>
          <p:cNvCxnSpPr/>
          <p:nvPr/>
        </p:nvCxnSpPr>
        <p:spPr>
          <a:xfrm>
            <a:off x="3190500" y="295174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 name="Title 2">
            <a:extLst>
              <a:ext uri="{FF2B5EF4-FFF2-40B4-BE49-F238E27FC236}">
                <a16:creationId xmlns:a16="http://schemas.microsoft.com/office/drawing/2014/main" id="{953E1C38-E02D-439C-B289-567AA80B39CE}"/>
              </a:ext>
            </a:extLst>
          </p:cNvPr>
          <p:cNvSpPr>
            <a:spLocks noGrp="1"/>
          </p:cNvSpPr>
          <p:nvPr>
            <p:ph type="title"/>
          </p:nvPr>
        </p:nvSpPr>
        <p:spPr>
          <a:xfrm>
            <a:off x="89210" y="248063"/>
            <a:ext cx="4702200" cy="941400"/>
          </a:xfrm>
        </p:spPr>
        <p:txBody>
          <a:bodyPr/>
          <a:lstStyle/>
          <a:p>
            <a:r>
              <a:rPr lang="en-US" dirty="0"/>
              <a:t>Pair Plot of sample feature</a:t>
            </a:r>
          </a:p>
        </p:txBody>
      </p:sp>
      <p:pic>
        <p:nvPicPr>
          <p:cNvPr id="5" name="Picture 4">
            <a:extLst>
              <a:ext uri="{FF2B5EF4-FFF2-40B4-BE49-F238E27FC236}">
                <a16:creationId xmlns:a16="http://schemas.microsoft.com/office/drawing/2014/main" id="{167A07BB-3F69-42E1-AC9F-CD705A5BFC38}"/>
              </a:ext>
            </a:extLst>
          </p:cNvPr>
          <p:cNvPicPr>
            <a:picLocks noChangeAspect="1"/>
          </p:cNvPicPr>
          <p:nvPr/>
        </p:nvPicPr>
        <p:blipFill rotWithShape="1">
          <a:blip r:embed="rId3"/>
          <a:srcRect l="24472" t="17881" r="25040"/>
          <a:stretch/>
        </p:blipFill>
        <p:spPr>
          <a:xfrm>
            <a:off x="89210" y="1189463"/>
            <a:ext cx="4616605" cy="38957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3" name="Title 2">
            <a:extLst>
              <a:ext uri="{FF2B5EF4-FFF2-40B4-BE49-F238E27FC236}">
                <a16:creationId xmlns:a16="http://schemas.microsoft.com/office/drawing/2014/main" id="{52828629-1CC3-4123-90A4-3788C533A88C}"/>
              </a:ext>
            </a:extLst>
          </p:cNvPr>
          <p:cNvSpPr>
            <a:spLocks noGrp="1"/>
          </p:cNvSpPr>
          <p:nvPr>
            <p:ph type="title"/>
          </p:nvPr>
        </p:nvSpPr>
        <p:spPr>
          <a:xfrm>
            <a:off x="208157" y="296343"/>
            <a:ext cx="4702200" cy="941400"/>
          </a:xfrm>
        </p:spPr>
        <p:txBody>
          <a:bodyPr/>
          <a:lstStyle/>
          <a:p>
            <a:r>
              <a:rPr lang="en-US" dirty="0"/>
              <a:t>EDA</a:t>
            </a:r>
          </a:p>
        </p:txBody>
      </p:sp>
      <p:pic>
        <p:nvPicPr>
          <p:cNvPr id="5" name="Picture 4">
            <a:extLst>
              <a:ext uri="{FF2B5EF4-FFF2-40B4-BE49-F238E27FC236}">
                <a16:creationId xmlns:a16="http://schemas.microsoft.com/office/drawing/2014/main" id="{E4E6F902-BD3A-414F-8460-6A3400702A6D}"/>
              </a:ext>
            </a:extLst>
          </p:cNvPr>
          <p:cNvPicPr>
            <a:picLocks noChangeAspect="1"/>
          </p:cNvPicPr>
          <p:nvPr/>
        </p:nvPicPr>
        <p:blipFill rotWithShape="1">
          <a:blip r:embed="rId3"/>
          <a:srcRect l="4797" t="25836" r="30813"/>
          <a:stretch/>
        </p:blipFill>
        <p:spPr>
          <a:xfrm>
            <a:off x="208157" y="936702"/>
            <a:ext cx="5887844" cy="40765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3" name="Title 2">
            <a:extLst>
              <a:ext uri="{FF2B5EF4-FFF2-40B4-BE49-F238E27FC236}">
                <a16:creationId xmlns:a16="http://schemas.microsoft.com/office/drawing/2014/main" id="{AA2DCBAD-DE98-40A9-8CB0-DB1E18C6276B}"/>
              </a:ext>
            </a:extLst>
          </p:cNvPr>
          <p:cNvSpPr>
            <a:spLocks noGrp="1"/>
          </p:cNvSpPr>
          <p:nvPr>
            <p:ph type="title"/>
          </p:nvPr>
        </p:nvSpPr>
        <p:spPr>
          <a:xfrm>
            <a:off x="118945" y="251737"/>
            <a:ext cx="6674066" cy="941400"/>
          </a:xfrm>
        </p:spPr>
        <p:txBody>
          <a:bodyPr/>
          <a:lstStyle/>
          <a:p>
            <a:r>
              <a:rPr lang="en-US" dirty="0"/>
              <a:t>Counter pot of feature mean radius</a:t>
            </a:r>
          </a:p>
        </p:txBody>
      </p:sp>
      <p:pic>
        <p:nvPicPr>
          <p:cNvPr id="5" name="Picture 4">
            <a:extLst>
              <a:ext uri="{FF2B5EF4-FFF2-40B4-BE49-F238E27FC236}">
                <a16:creationId xmlns:a16="http://schemas.microsoft.com/office/drawing/2014/main" id="{27D5941C-D7D3-4BC0-9FF5-2EC3D95AAA40}"/>
              </a:ext>
            </a:extLst>
          </p:cNvPr>
          <p:cNvPicPr>
            <a:picLocks noChangeAspect="1"/>
          </p:cNvPicPr>
          <p:nvPr/>
        </p:nvPicPr>
        <p:blipFill rotWithShape="1">
          <a:blip r:embed="rId3"/>
          <a:srcRect l="20977" t="48343" r="15447"/>
          <a:stretch/>
        </p:blipFill>
        <p:spPr>
          <a:xfrm>
            <a:off x="118945" y="1011044"/>
            <a:ext cx="8950713" cy="40133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5" name="Picture 4">
            <a:extLst>
              <a:ext uri="{FF2B5EF4-FFF2-40B4-BE49-F238E27FC236}">
                <a16:creationId xmlns:a16="http://schemas.microsoft.com/office/drawing/2014/main" id="{F369B9C1-F41D-44FD-8769-2451FF48939F}"/>
              </a:ext>
            </a:extLst>
          </p:cNvPr>
          <p:cNvPicPr>
            <a:picLocks noChangeAspect="1"/>
          </p:cNvPicPr>
          <p:nvPr/>
        </p:nvPicPr>
        <p:blipFill rotWithShape="1">
          <a:blip r:embed="rId3"/>
          <a:srcRect l="18861" t="18849" r="23008"/>
          <a:stretch/>
        </p:blipFill>
        <p:spPr>
          <a:xfrm>
            <a:off x="0" y="832907"/>
            <a:ext cx="8854068" cy="4191529"/>
          </a:xfrm>
          <a:prstGeom prst="rect">
            <a:avLst/>
          </a:prstGeom>
        </p:spPr>
      </p:pic>
      <p:sp>
        <p:nvSpPr>
          <p:cNvPr id="6" name="Rectangle 5">
            <a:extLst>
              <a:ext uri="{FF2B5EF4-FFF2-40B4-BE49-F238E27FC236}">
                <a16:creationId xmlns:a16="http://schemas.microsoft.com/office/drawing/2014/main" id="{A66E1EC2-38E6-4706-8BE1-A2CE4EB4D88F}"/>
              </a:ext>
            </a:extLst>
          </p:cNvPr>
          <p:cNvSpPr/>
          <p:nvPr/>
        </p:nvSpPr>
        <p:spPr>
          <a:xfrm>
            <a:off x="0" y="-90422"/>
            <a:ext cx="2993127"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Heatmap</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pic>
        <p:nvPicPr>
          <p:cNvPr id="13" name="Picture 12">
            <a:extLst>
              <a:ext uri="{FF2B5EF4-FFF2-40B4-BE49-F238E27FC236}">
                <a16:creationId xmlns:a16="http://schemas.microsoft.com/office/drawing/2014/main" id="{5EB52B33-64FF-4C96-8606-ED8F4EA4D16A}"/>
              </a:ext>
            </a:extLst>
          </p:cNvPr>
          <p:cNvPicPr>
            <a:picLocks noChangeAspect="1"/>
          </p:cNvPicPr>
          <p:nvPr/>
        </p:nvPicPr>
        <p:blipFill rotWithShape="1">
          <a:blip r:embed="rId3"/>
          <a:srcRect l="31278" t="24187" r="31139" b="4822"/>
          <a:stretch/>
        </p:blipFill>
        <p:spPr>
          <a:xfrm>
            <a:off x="76200" y="601979"/>
            <a:ext cx="5882640" cy="4541521"/>
          </a:xfrm>
          <a:prstGeom prst="rect">
            <a:avLst/>
          </a:prstGeom>
        </p:spPr>
      </p:pic>
      <p:sp>
        <p:nvSpPr>
          <p:cNvPr id="14" name="Rectangle 13">
            <a:extLst>
              <a:ext uri="{FF2B5EF4-FFF2-40B4-BE49-F238E27FC236}">
                <a16:creationId xmlns:a16="http://schemas.microsoft.com/office/drawing/2014/main" id="{531FC1FC-22DF-438B-BFAC-7D851603A98F}"/>
              </a:ext>
            </a:extLst>
          </p:cNvPr>
          <p:cNvSpPr/>
          <p:nvPr/>
        </p:nvSpPr>
        <p:spPr>
          <a:xfrm>
            <a:off x="0" y="17204"/>
            <a:ext cx="3417923"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Correlation Matrix</a:t>
            </a:r>
            <a:endParaRPr lang="en-US" sz="32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21" name="Picture 20">
            <a:extLst>
              <a:ext uri="{FF2B5EF4-FFF2-40B4-BE49-F238E27FC236}">
                <a16:creationId xmlns:a16="http://schemas.microsoft.com/office/drawing/2014/main" id="{F80091A5-897A-4849-A9D9-D908C6B10F59}"/>
              </a:ext>
            </a:extLst>
          </p:cNvPr>
          <p:cNvPicPr>
            <a:picLocks noChangeAspect="1"/>
          </p:cNvPicPr>
          <p:nvPr/>
        </p:nvPicPr>
        <p:blipFill rotWithShape="1">
          <a:blip r:embed="rId3"/>
          <a:srcRect l="25251" t="34699" r="21500" b="9845"/>
          <a:stretch/>
        </p:blipFill>
        <p:spPr>
          <a:xfrm>
            <a:off x="0" y="586740"/>
            <a:ext cx="8938260" cy="4427220"/>
          </a:xfrm>
          <a:prstGeom prst="rect">
            <a:avLst/>
          </a:prstGeom>
        </p:spPr>
      </p:pic>
      <p:sp>
        <p:nvSpPr>
          <p:cNvPr id="22" name="Rectangle 21">
            <a:extLst>
              <a:ext uri="{FF2B5EF4-FFF2-40B4-BE49-F238E27FC236}">
                <a16:creationId xmlns:a16="http://schemas.microsoft.com/office/drawing/2014/main" id="{2F6842C0-994F-4384-B9BE-3AE483DFA8F4}"/>
              </a:ext>
            </a:extLst>
          </p:cNvPr>
          <p:cNvSpPr/>
          <p:nvPr/>
        </p:nvSpPr>
        <p:spPr>
          <a:xfrm>
            <a:off x="0" y="0"/>
            <a:ext cx="3554179"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Correlation </a:t>
            </a:r>
            <a:r>
              <a:rPr lang="en-US" sz="3200" dirty="0" err="1">
                <a:ln w="0"/>
                <a:solidFill>
                  <a:schemeClr val="accent1"/>
                </a:solidFill>
                <a:effectLst>
                  <a:outerShdw blurRad="38100" dist="25400" dir="5400000" algn="ctr" rotWithShape="0">
                    <a:srgbClr val="6E747A">
                      <a:alpha val="43000"/>
                    </a:srgbClr>
                  </a:outerShdw>
                </a:effectLst>
              </a:rPr>
              <a:t>barplot</a:t>
            </a:r>
            <a:endParaRPr lang="en-US" sz="32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16" name="Rectangle 15">
            <a:extLst>
              <a:ext uri="{FF2B5EF4-FFF2-40B4-BE49-F238E27FC236}">
                <a16:creationId xmlns:a16="http://schemas.microsoft.com/office/drawing/2014/main" id="{A30C90F1-8E8D-4DD5-AFA2-2F86BA1DC8B7}"/>
              </a:ext>
            </a:extLst>
          </p:cNvPr>
          <p:cNvSpPr/>
          <p:nvPr/>
        </p:nvSpPr>
        <p:spPr>
          <a:xfrm>
            <a:off x="1650893" y="-53995"/>
            <a:ext cx="5110694" cy="769441"/>
          </a:xfrm>
          <a:prstGeom prst="rect">
            <a:avLst/>
          </a:prstGeom>
          <a:noFill/>
        </p:spPr>
        <p:txBody>
          <a:bodyPr wrap="none" lIns="91440" tIns="45720" rIns="91440" bIns="45720">
            <a:spAutoFit/>
          </a:bodyPr>
          <a:lstStyle/>
          <a:p>
            <a:pPr algn="ctr"/>
            <a:r>
              <a:rPr lang="en-US" sz="4400" dirty="0">
                <a:ln w="0"/>
                <a:solidFill>
                  <a:schemeClr val="accent1"/>
                </a:solidFill>
                <a:effectLst>
                  <a:outerShdw blurRad="38100" dist="25400" dir="5400000" algn="ctr" rotWithShape="0">
                    <a:srgbClr val="6E747A">
                      <a:alpha val="43000"/>
                    </a:srgbClr>
                  </a:outerShdw>
                </a:effectLst>
              </a:rPr>
              <a:t>Logistic Regression</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4A67ACEE-32A7-48EB-BF9E-EE74134C49E6}"/>
              </a:ext>
            </a:extLst>
          </p:cNvPr>
          <p:cNvSpPr/>
          <p:nvPr/>
        </p:nvSpPr>
        <p:spPr>
          <a:xfrm>
            <a:off x="1064327" y="3140959"/>
            <a:ext cx="5041765" cy="1015663"/>
          </a:xfrm>
          <a:prstGeom prst="rect">
            <a:avLst/>
          </a:prstGeom>
          <a:noFill/>
        </p:spPr>
        <p:txBody>
          <a:bodyPr wrap="none" lIns="91440" tIns="45720" rIns="91440" bIns="45720">
            <a:spAutoFit/>
          </a:bodyPr>
          <a:lstStyle/>
          <a:p>
            <a:pPr marL="685800" indent="-685800" algn="ctr">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Logistic </a:t>
            </a:r>
            <a:r>
              <a:rPr lang="en-US" sz="2000" dirty="0" err="1">
                <a:ln w="0"/>
                <a:solidFill>
                  <a:srgbClr val="FF0000"/>
                </a:solidFill>
                <a:effectLst>
                  <a:outerShdw blurRad="38100" dist="25400" dir="5400000" algn="ctr" rotWithShape="0">
                    <a:srgbClr val="6E747A">
                      <a:alpha val="43000"/>
                    </a:srgbClr>
                  </a:outerShdw>
                </a:effectLst>
              </a:rPr>
              <a:t>Regressionaccuray</a:t>
            </a:r>
            <a:r>
              <a:rPr lang="en-US" sz="2000" dirty="0">
                <a:ln w="0"/>
                <a:solidFill>
                  <a:srgbClr val="FF0000"/>
                </a:solidFill>
                <a:effectLst>
                  <a:outerShdw blurRad="38100" dist="25400" dir="5400000" algn="ctr" rotWithShape="0">
                    <a:srgbClr val="6E747A">
                      <a:alpha val="43000"/>
                    </a:srgbClr>
                  </a:outerShdw>
                </a:effectLst>
              </a:rPr>
              <a:t>=0.9561 </a:t>
            </a:r>
          </a:p>
          <a:p>
            <a:pPr marL="685800" indent="-6858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TPR=0.92</a:t>
            </a:r>
          </a:p>
          <a:p>
            <a:pPr marL="685800" indent="-6858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FPR=0.0</a:t>
            </a:r>
          </a:p>
        </p:txBody>
      </p:sp>
      <p:pic>
        <p:nvPicPr>
          <p:cNvPr id="21" name="Picture 20">
            <a:extLst>
              <a:ext uri="{FF2B5EF4-FFF2-40B4-BE49-F238E27FC236}">
                <a16:creationId xmlns:a16="http://schemas.microsoft.com/office/drawing/2014/main" id="{79C3730E-1A08-4C02-90A4-24DC561B5C3A}"/>
              </a:ext>
            </a:extLst>
          </p:cNvPr>
          <p:cNvPicPr>
            <a:picLocks noChangeAspect="1"/>
          </p:cNvPicPr>
          <p:nvPr/>
        </p:nvPicPr>
        <p:blipFill>
          <a:blip r:embed="rId3"/>
          <a:stretch>
            <a:fillRect/>
          </a:stretch>
        </p:blipFill>
        <p:spPr>
          <a:xfrm>
            <a:off x="1778134" y="794207"/>
            <a:ext cx="5173980" cy="21032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5" name="Google Shape;2055;p60"/>
          <p:cNvSpPr txBox="1">
            <a:spLocks noGrp="1"/>
          </p:cNvSpPr>
          <p:nvPr>
            <p:ph type="title" idx="4294967295"/>
          </p:nvPr>
        </p:nvSpPr>
        <p:spPr>
          <a:xfrm>
            <a:off x="695245" y="308235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accent6"/>
                </a:solidFill>
              </a:rPr>
              <a:t>34%</a:t>
            </a:r>
            <a:endParaRPr sz="3600">
              <a:solidFill>
                <a:schemeClr val="accent6"/>
              </a:solidFill>
            </a:endParaRPr>
          </a:p>
        </p:txBody>
      </p:sp>
      <p:cxnSp>
        <p:nvCxnSpPr>
          <p:cNvPr id="2063" name="Google Shape;2063;p60"/>
          <p:cNvCxnSpPr>
            <a:cxnSpLocks/>
          </p:cNvCxnSpPr>
          <p:nvPr/>
        </p:nvCxnSpPr>
        <p:spPr>
          <a:xfrm rot="10800000">
            <a:off x="7156505" y="-320000"/>
            <a:ext cx="0" cy="1639200"/>
          </a:xfrm>
          <a:prstGeom prst="straightConnector1">
            <a:avLst/>
          </a:prstGeom>
          <a:noFill/>
          <a:ln w="19050" cap="flat" cmpd="sng">
            <a:solidFill>
              <a:schemeClr val="accent3"/>
            </a:solidFill>
            <a:prstDash val="solid"/>
            <a:round/>
            <a:headEnd type="none" w="med" len="med"/>
            <a:tailEnd type="none" w="med" len="med"/>
          </a:ln>
        </p:spPr>
      </p:cxnSp>
      <p:sp>
        <p:nvSpPr>
          <p:cNvPr id="3" name="Title 2">
            <a:extLst>
              <a:ext uri="{FF2B5EF4-FFF2-40B4-BE49-F238E27FC236}">
                <a16:creationId xmlns:a16="http://schemas.microsoft.com/office/drawing/2014/main" id="{37F8EDF4-50D8-453C-9E7B-1A420DF2BD07}"/>
              </a:ext>
            </a:extLst>
          </p:cNvPr>
          <p:cNvSpPr>
            <a:spLocks noGrp="1"/>
          </p:cNvSpPr>
          <p:nvPr>
            <p:ph type="title"/>
          </p:nvPr>
        </p:nvSpPr>
        <p:spPr>
          <a:xfrm>
            <a:off x="1929100" y="170705"/>
            <a:ext cx="4629300" cy="941400"/>
          </a:xfrm>
        </p:spPr>
        <p:txBody>
          <a:bodyPr/>
          <a:lstStyle/>
          <a:p>
            <a:r>
              <a:rPr lang="en-US" sz="3200" b="1" i="0" dirty="0">
                <a:solidFill>
                  <a:schemeClr val="tx2"/>
                </a:solidFill>
                <a:effectLst/>
                <a:latin typeface="Helvetica Neue"/>
              </a:rPr>
              <a:t>Naive Bayes Classifier</a:t>
            </a:r>
            <a:br>
              <a:rPr lang="en-US" b="1" i="0" dirty="0">
                <a:solidFill>
                  <a:srgbClr val="000000"/>
                </a:solidFill>
                <a:effectLst/>
                <a:latin typeface="Helvetica Neue"/>
              </a:rPr>
            </a:br>
            <a:endParaRPr lang="en-US" dirty="0"/>
          </a:p>
        </p:txBody>
      </p:sp>
      <p:pic>
        <p:nvPicPr>
          <p:cNvPr id="5" name="Picture 4">
            <a:extLst>
              <a:ext uri="{FF2B5EF4-FFF2-40B4-BE49-F238E27FC236}">
                <a16:creationId xmlns:a16="http://schemas.microsoft.com/office/drawing/2014/main" id="{2A5A0A8C-F498-40D2-9978-9127F843B59D}"/>
              </a:ext>
            </a:extLst>
          </p:cNvPr>
          <p:cNvPicPr>
            <a:picLocks noChangeAspect="1"/>
          </p:cNvPicPr>
          <p:nvPr/>
        </p:nvPicPr>
        <p:blipFill>
          <a:blip r:embed="rId3"/>
          <a:stretch>
            <a:fillRect/>
          </a:stretch>
        </p:blipFill>
        <p:spPr>
          <a:xfrm>
            <a:off x="1987494" y="895228"/>
            <a:ext cx="4413303" cy="2187130"/>
          </a:xfrm>
          <a:prstGeom prst="rect">
            <a:avLst/>
          </a:prstGeom>
        </p:spPr>
      </p:pic>
      <p:sp>
        <p:nvSpPr>
          <p:cNvPr id="7" name="Rectangle 6">
            <a:extLst>
              <a:ext uri="{FF2B5EF4-FFF2-40B4-BE49-F238E27FC236}">
                <a16:creationId xmlns:a16="http://schemas.microsoft.com/office/drawing/2014/main" id="{DFD0A911-AE21-4D1A-86B9-8FF2BC035AA4}"/>
              </a:ext>
            </a:extLst>
          </p:cNvPr>
          <p:cNvSpPr/>
          <p:nvPr/>
        </p:nvSpPr>
        <p:spPr>
          <a:xfrm>
            <a:off x="1535397" y="3298426"/>
            <a:ext cx="5128327" cy="1015663"/>
          </a:xfrm>
          <a:prstGeom prst="rect">
            <a:avLst/>
          </a:prstGeom>
          <a:noFill/>
        </p:spPr>
        <p:txBody>
          <a:bodyPr wrap="none" lIns="91440" tIns="45720" rIns="91440" bIns="45720">
            <a:spAutoFit/>
          </a:bodyPr>
          <a:lstStyle/>
          <a:p>
            <a:pPr marL="342900" indent="-342900" algn="ctr">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Naive Bayes Classifier accuracy=0.9473</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TPR=0.9411</a:t>
            </a:r>
          </a:p>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FPR=0.0434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9" name="Rectangle 28">
            <a:extLst>
              <a:ext uri="{FF2B5EF4-FFF2-40B4-BE49-F238E27FC236}">
                <a16:creationId xmlns:a16="http://schemas.microsoft.com/office/drawing/2014/main" id="{B989A49E-6661-4241-AF99-D6622E403AED}"/>
              </a:ext>
            </a:extLst>
          </p:cNvPr>
          <p:cNvSpPr/>
          <p:nvPr/>
        </p:nvSpPr>
        <p:spPr>
          <a:xfrm>
            <a:off x="4479632" y="2110085"/>
            <a:ext cx="184730" cy="646331"/>
          </a:xfrm>
          <a:prstGeom prst="rect">
            <a:avLst/>
          </a:prstGeom>
          <a:noFill/>
        </p:spPr>
        <p:txBody>
          <a:bodyPr wrap="none" lIns="91440" tIns="45720" rIns="91440" bIns="45720">
            <a:spAutoFit/>
          </a:bodyPr>
          <a:lstStyle/>
          <a:p>
            <a:pPr algn="ctr"/>
            <a:endParaRPr lang="en-US" sz="3600" b="0" cap="none" spc="0" dirty="0">
              <a:ln w="0"/>
              <a:solidFill>
                <a:schemeClr val="accent1"/>
              </a:solidFill>
              <a:effectLst>
                <a:outerShdw blurRad="38100" dist="25400" dir="5400000" algn="ctr" rotWithShape="0">
                  <a:srgbClr val="6E747A">
                    <a:alpha val="43000"/>
                  </a:srgbClr>
                </a:outerShdw>
              </a:effectLst>
            </a:endParaRPr>
          </a:p>
        </p:txBody>
      </p:sp>
      <p:sp>
        <p:nvSpPr>
          <p:cNvPr id="30" name="Rectangle 29">
            <a:extLst>
              <a:ext uri="{FF2B5EF4-FFF2-40B4-BE49-F238E27FC236}">
                <a16:creationId xmlns:a16="http://schemas.microsoft.com/office/drawing/2014/main" id="{E24C5023-B802-44E8-93AC-09E3A8982DA1}"/>
              </a:ext>
            </a:extLst>
          </p:cNvPr>
          <p:cNvSpPr/>
          <p:nvPr/>
        </p:nvSpPr>
        <p:spPr>
          <a:xfrm>
            <a:off x="1094415" y="136505"/>
            <a:ext cx="6647974" cy="646331"/>
          </a:xfrm>
          <a:prstGeom prst="rect">
            <a:avLst/>
          </a:prstGeom>
          <a:noFill/>
        </p:spPr>
        <p:txBody>
          <a:bodyPr wrap="none" lIns="91440" tIns="45720" rIns="91440" bIns="45720">
            <a:spAutoFit/>
          </a:bodyPr>
          <a:lstStyle/>
          <a:p>
            <a:pPr algn="l"/>
            <a:r>
              <a:rPr lang="en-US" sz="3600" i="0" dirty="0">
                <a:ln w="0"/>
                <a:solidFill>
                  <a:schemeClr val="accent1"/>
                </a:solidFill>
                <a:effectLst>
                  <a:outerShdw blurRad="38100" dist="25400" dir="5400000" algn="ctr" rotWithShape="0">
                    <a:srgbClr val="6E747A">
                      <a:alpha val="43000"/>
                    </a:srgbClr>
                  </a:outerShdw>
                </a:effectLst>
                <a:latin typeface="Helvetica Neue"/>
              </a:rPr>
              <a:t>K – Nearest Neighbor Classifier</a:t>
            </a:r>
          </a:p>
        </p:txBody>
      </p:sp>
      <p:pic>
        <p:nvPicPr>
          <p:cNvPr id="32" name="Picture 31">
            <a:extLst>
              <a:ext uri="{FF2B5EF4-FFF2-40B4-BE49-F238E27FC236}">
                <a16:creationId xmlns:a16="http://schemas.microsoft.com/office/drawing/2014/main" id="{6107CFF5-9039-49C2-83D3-A03C11845507}"/>
              </a:ext>
            </a:extLst>
          </p:cNvPr>
          <p:cNvPicPr>
            <a:picLocks noChangeAspect="1"/>
          </p:cNvPicPr>
          <p:nvPr/>
        </p:nvPicPr>
        <p:blipFill>
          <a:blip r:embed="rId3"/>
          <a:stretch>
            <a:fillRect/>
          </a:stretch>
        </p:blipFill>
        <p:spPr>
          <a:xfrm>
            <a:off x="1859280" y="914401"/>
            <a:ext cx="5242559" cy="2308860"/>
          </a:xfrm>
          <a:prstGeom prst="rect">
            <a:avLst/>
          </a:prstGeom>
        </p:spPr>
      </p:pic>
      <p:sp>
        <p:nvSpPr>
          <p:cNvPr id="33" name="Rectangle 32">
            <a:extLst>
              <a:ext uri="{FF2B5EF4-FFF2-40B4-BE49-F238E27FC236}">
                <a16:creationId xmlns:a16="http://schemas.microsoft.com/office/drawing/2014/main" id="{DCEB7BAE-AF02-47A7-8565-A50E65CEA9D3}"/>
              </a:ext>
            </a:extLst>
          </p:cNvPr>
          <p:cNvSpPr/>
          <p:nvPr/>
        </p:nvSpPr>
        <p:spPr>
          <a:xfrm>
            <a:off x="1403309" y="3377031"/>
            <a:ext cx="6152646" cy="1323439"/>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K – Nearest Neighbor Classifier accuracy=0.9325</a:t>
            </a:r>
          </a:p>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TPR=0.9041</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FPR=0.0</a:t>
            </a:r>
            <a:endParaRPr lang="en-US" sz="2000" b="0" cap="none" spc="0" dirty="0">
              <a:ln w="0"/>
              <a:solidFill>
                <a:srgbClr val="FF0000"/>
              </a:solidFill>
              <a:effectLst>
                <a:outerShdw blurRad="38100" dist="25400" dir="5400000" algn="ctr" rotWithShape="0">
                  <a:srgbClr val="6E747A">
                    <a:alpha val="43000"/>
                  </a:srgbClr>
                </a:outerShdw>
              </a:effectLst>
            </a:endParaRPr>
          </a:p>
          <a:p>
            <a:endParaRPr lang="en-US" sz="20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8" name="Rectangle 7">
            <a:extLst>
              <a:ext uri="{FF2B5EF4-FFF2-40B4-BE49-F238E27FC236}">
                <a16:creationId xmlns:a16="http://schemas.microsoft.com/office/drawing/2014/main" id="{5B76C51F-99E0-458D-B288-DD0779A98B57}"/>
              </a:ext>
            </a:extLst>
          </p:cNvPr>
          <p:cNvSpPr/>
          <p:nvPr/>
        </p:nvSpPr>
        <p:spPr>
          <a:xfrm>
            <a:off x="1633407" y="151745"/>
            <a:ext cx="5601213" cy="707886"/>
          </a:xfrm>
          <a:prstGeom prst="rect">
            <a:avLst/>
          </a:prstGeom>
          <a:noFill/>
        </p:spPr>
        <p:txBody>
          <a:bodyPr wrap="none" lIns="91440" tIns="45720" rIns="91440" bIns="45720">
            <a:spAutoFit/>
          </a:bodyPr>
          <a:lstStyle/>
          <a:p>
            <a:pPr algn="l"/>
            <a:r>
              <a:rPr lang="en-US" sz="4000" i="0" dirty="0">
                <a:ln w="0"/>
                <a:solidFill>
                  <a:schemeClr val="accent1"/>
                </a:solidFill>
                <a:effectLst>
                  <a:outerShdw blurRad="38100" dist="25400" dir="5400000" algn="ctr" rotWithShape="0">
                    <a:srgbClr val="6E747A">
                      <a:alpha val="43000"/>
                    </a:srgbClr>
                  </a:outerShdw>
                </a:effectLst>
                <a:latin typeface="Helvetica Neue"/>
              </a:rPr>
              <a:t>Decision Tree Classifier</a:t>
            </a:r>
          </a:p>
        </p:txBody>
      </p:sp>
      <p:pic>
        <p:nvPicPr>
          <p:cNvPr id="10" name="Picture 9">
            <a:extLst>
              <a:ext uri="{FF2B5EF4-FFF2-40B4-BE49-F238E27FC236}">
                <a16:creationId xmlns:a16="http://schemas.microsoft.com/office/drawing/2014/main" id="{D9F454B2-10C5-445B-841A-C0F9C36605E3}"/>
              </a:ext>
            </a:extLst>
          </p:cNvPr>
          <p:cNvPicPr>
            <a:picLocks noChangeAspect="1"/>
          </p:cNvPicPr>
          <p:nvPr/>
        </p:nvPicPr>
        <p:blipFill>
          <a:blip r:embed="rId3"/>
          <a:stretch>
            <a:fillRect/>
          </a:stretch>
        </p:blipFill>
        <p:spPr>
          <a:xfrm>
            <a:off x="1767840" y="952500"/>
            <a:ext cx="5052060" cy="2621280"/>
          </a:xfrm>
          <a:prstGeom prst="rect">
            <a:avLst/>
          </a:prstGeom>
        </p:spPr>
      </p:pic>
      <p:sp>
        <p:nvSpPr>
          <p:cNvPr id="11" name="Rectangle 10">
            <a:extLst>
              <a:ext uri="{FF2B5EF4-FFF2-40B4-BE49-F238E27FC236}">
                <a16:creationId xmlns:a16="http://schemas.microsoft.com/office/drawing/2014/main" id="{0649E318-1C45-4697-A7D4-DA74137A986F}"/>
              </a:ext>
            </a:extLst>
          </p:cNvPr>
          <p:cNvSpPr/>
          <p:nvPr/>
        </p:nvSpPr>
        <p:spPr>
          <a:xfrm>
            <a:off x="1374521" y="3683168"/>
            <a:ext cx="5270995" cy="1015663"/>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Decision Tree Classifier accuracy=0.9473</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TPR=0.9411</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FRP=0.0434</a:t>
            </a:r>
            <a:endParaRPr lang="en-US" sz="2000" b="0" cap="none" spc="0" dirty="0">
              <a:ln w="0"/>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042C2-62A0-4455-A4F9-AD2DCCC2A249}"/>
              </a:ext>
            </a:extLst>
          </p:cNvPr>
          <p:cNvSpPr>
            <a:spLocks noGrp="1"/>
          </p:cNvSpPr>
          <p:nvPr>
            <p:ph type="title"/>
          </p:nvPr>
        </p:nvSpPr>
        <p:spPr>
          <a:xfrm>
            <a:off x="291730" y="266605"/>
            <a:ext cx="1306612" cy="551151"/>
          </a:xfrm>
        </p:spPr>
        <p:txBody>
          <a:bodyPr/>
          <a:lstStyle/>
          <a:p>
            <a:r>
              <a:rPr lang="en-US" dirty="0"/>
              <a:t>INDEX:</a:t>
            </a:r>
          </a:p>
        </p:txBody>
      </p:sp>
      <p:sp>
        <p:nvSpPr>
          <p:cNvPr id="3" name="Text Placeholder 2">
            <a:extLst>
              <a:ext uri="{FF2B5EF4-FFF2-40B4-BE49-F238E27FC236}">
                <a16:creationId xmlns:a16="http://schemas.microsoft.com/office/drawing/2014/main" id="{BC2DFA06-1A42-47EC-8465-3E8473A25837}"/>
              </a:ext>
            </a:extLst>
          </p:cNvPr>
          <p:cNvSpPr>
            <a:spLocks noGrp="1"/>
          </p:cNvSpPr>
          <p:nvPr>
            <p:ph type="body" idx="1"/>
          </p:nvPr>
        </p:nvSpPr>
        <p:spPr>
          <a:xfrm>
            <a:off x="223150" y="817755"/>
            <a:ext cx="4946400" cy="3815203"/>
          </a:xfrm>
        </p:spPr>
        <p:txBody>
          <a:bodyPr/>
          <a:lstStyle/>
          <a:p>
            <a:r>
              <a:rPr lang="en-US" dirty="0" err="1"/>
              <a:t>Intorduction</a:t>
            </a:r>
            <a:endParaRPr lang="en-US" dirty="0"/>
          </a:p>
          <a:p>
            <a:r>
              <a:rPr lang="en" dirty="0">
                <a:solidFill>
                  <a:schemeClr val="bg1"/>
                </a:solidFill>
              </a:rPr>
              <a:t>Breast Cancer</a:t>
            </a:r>
            <a:r>
              <a:rPr lang="en" dirty="0"/>
              <a:t>: An Overview</a:t>
            </a:r>
          </a:p>
          <a:p>
            <a:r>
              <a:rPr lang="en" dirty="0"/>
              <a:t>Why I am using Machine Learning</a:t>
            </a:r>
          </a:p>
          <a:p>
            <a:r>
              <a:rPr lang="en-US" dirty="0"/>
              <a:t>OBJECTIVE:</a:t>
            </a:r>
          </a:p>
          <a:p>
            <a:r>
              <a:rPr lang="en" dirty="0"/>
              <a:t>Model Building</a:t>
            </a:r>
          </a:p>
          <a:p>
            <a:pPr marL="482600" indent="-342900">
              <a:buFont typeface="+mj-lt"/>
              <a:buAutoNum type="arabicPeriod"/>
            </a:pPr>
            <a:r>
              <a:rPr lang="en-US" b="1" i="0" dirty="0">
                <a:solidFill>
                  <a:srgbClr val="00B0F0"/>
                </a:solidFill>
                <a:effectLst/>
                <a:latin typeface="Helvetica Neue"/>
              </a:rPr>
              <a:t>Logistic Regression</a:t>
            </a:r>
          </a:p>
          <a:p>
            <a:pPr marL="482600" indent="-342900">
              <a:buFont typeface="+mj-lt"/>
              <a:buAutoNum type="arabicPeriod"/>
            </a:pPr>
            <a:r>
              <a:rPr lang="en-US" b="1" i="0" dirty="0">
                <a:solidFill>
                  <a:srgbClr val="00B0F0"/>
                </a:solidFill>
                <a:effectLst/>
                <a:latin typeface="Helvetica Neue"/>
              </a:rPr>
              <a:t>Naive Bayes Classifier</a:t>
            </a:r>
          </a:p>
          <a:p>
            <a:pPr marL="482600" indent="-342900">
              <a:buFont typeface="+mj-lt"/>
              <a:buAutoNum type="arabicPeriod"/>
            </a:pPr>
            <a:r>
              <a:rPr lang="en-US" b="1" i="0" dirty="0">
                <a:solidFill>
                  <a:srgbClr val="00B0F0"/>
                </a:solidFill>
                <a:effectLst/>
                <a:latin typeface="Helvetica Neue"/>
              </a:rPr>
              <a:t>K – Nearest Neighbor Classifier</a:t>
            </a:r>
          </a:p>
          <a:p>
            <a:pPr marL="482600" indent="-342900">
              <a:buFont typeface="+mj-lt"/>
              <a:buAutoNum type="arabicPeriod"/>
            </a:pPr>
            <a:r>
              <a:rPr lang="en-US" b="1" i="0" dirty="0">
                <a:solidFill>
                  <a:srgbClr val="00B0F0"/>
                </a:solidFill>
                <a:effectLst/>
                <a:latin typeface="Helvetica Neue"/>
              </a:rPr>
              <a:t>Decision Tree Classifier</a:t>
            </a:r>
          </a:p>
          <a:p>
            <a:pPr marL="482600" indent="-342900">
              <a:buFont typeface="+mj-lt"/>
              <a:buAutoNum type="arabicPeriod"/>
            </a:pPr>
            <a:r>
              <a:rPr lang="en-US" b="1" i="0" dirty="0" err="1">
                <a:solidFill>
                  <a:srgbClr val="00B0F0"/>
                </a:solidFill>
                <a:effectLst/>
                <a:latin typeface="Helvetica Neue"/>
              </a:rPr>
              <a:t>Adaboost</a:t>
            </a:r>
            <a:r>
              <a:rPr lang="en-US" b="1" i="0" dirty="0">
                <a:solidFill>
                  <a:srgbClr val="00B0F0"/>
                </a:solidFill>
                <a:effectLst/>
                <a:latin typeface="Helvetica Neue"/>
              </a:rPr>
              <a:t> Classifier</a:t>
            </a:r>
          </a:p>
          <a:p>
            <a:pPr marL="482600" indent="-342900">
              <a:buFont typeface="+mj-lt"/>
              <a:buAutoNum type="arabicPeriod"/>
            </a:pPr>
            <a:r>
              <a:rPr lang="en-US" b="1" i="0" dirty="0">
                <a:solidFill>
                  <a:srgbClr val="00B0F0"/>
                </a:solidFill>
                <a:effectLst/>
                <a:latin typeface="Helvetica Neue"/>
              </a:rPr>
              <a:t>Random Forest Classifier</a:t>
            </a:r>
          </a:p>
          <a:p>
            <a:pPr marL="482600" indent="-342900">
              <a:buFont typeface="+mj-lt"/>
              <a:buAutoNum type="arabicPeriod"/>
            </a:pPr>
            <a:r>
              <a:rPr lang="en-US" b="1" i="0" dirty="0">
                <a:solidFill>
                  <a:srgbClr val="00B0F0"/>
                </a:solidFill>
                <a:effectLst/>
                <a:latin typeface="Helvetica Neue"/>
              </a:rPr>
              <a:t>Support vector classifier</a:t>
            </a:r>
          </a:p>
          <a:p>
            <a:r>
              <a:rPr lang="en-US" sz="1400" dirty="0">
                <a:ln w="0"/>
                <a:solidFill>
                  <a:schemeClr val="bg2">
                    <a:lumMod val="20000"/>
                    <a:lumOff val="80000"/>
                  </a:schemeClr>
                </a:solidFill>
                <a:effectLst>
                  <a:outerShdw blurRad="38100" dist="25400" dir="5400000" algn="ctr" rotWithShape="0">
                    <a:srgbClr val="6E747A">
                      <a:alpha val="43000"/>
                    </a:srgbClr>
                  </a:outerShdw>
                </a:effectLst>
              </a:rPr>
              <a:t>Results</a:t>
            </a:r>
          </a:p>
          <a:p>
            <a:r>
              <a:rPr lang="en-US" sz="1400" b="0" i="0" dirty="0">
                <a:solidFill>
                  <a:schemeClr val="bg2">
                    <a:lumMod val="20000"/>
                    <a:lumOff val="80000"/>
                  </a:schemeClr>
                </a:solidFill>
                <a:effectLst/>
                <a:latin typeface="varela round"/>
              </a:rPr>
              <a:t>Conclusion</a:t>
            </a:r>
            <a:endParaRPr lang="en-US" sz="1400" b="0" cap="none" spc="0" dirty="0">
              <a:ln w="0"/>
              <a:solidFill>
                <a:schemeClr val="bg2">
                  <a:lumMod val="20000"/>
                  <a:lumOff val="80000"/>
                </a:schemeClr>
              </a:solidFill>
              <a:effectLst>
                <a:outerShdw blurRad="38100" dist="25400" dir="5400000" algn="ctr" rotWithShape="0">
                  <a:srgbClr val="6E747A">
                    <a:alpha val="43000"/>
                  </a:srgbClr>
                </a:outerShdw>
              </a:effectLst>
            </a:endParaRPr>
          </a:p>
          <a:p>
            <a:endParaRPr lang="en-US" b="1" i="0" dirty="0">
              <a:solidFill>
                <a:srgbClr val="00B0F0"/>
              </a:solidFill>
              <a:effectLst/>
              <a:latin typeface="Helvetica Neue"/>
            </a:endParaRPr>
          </a:p>
          <a:p>
            <a:endParaRPr lang="en-US" b="1" i="0" dirty="0">
              <a:solidFill>
                <a:srgbClr val="00B0F0"/>
              </a:solidFill>
              <a:effectLst/>
              <a:latin typeface="Helvetica Neue"/>
            </a:endParaRPr>
          </a:p>
          <a:p>
            <a:pPr marL="482600" indent="-342900">
              <a:buFont typeface="+mj-lt"/>
              <a:buAutoNum type="arabicPeriod"/>
            </a:pPr>
            <a:endParaRPr lang="en-US" b="1" i="0" dirty="0">
              <a:solidFill>
                <a:srgbClr val="000000"/>
              </a:solidFill>
              <a:effectLst/>
              <a:latin typeface="Helvetica Neue"/>
            </a:endParaRPr>
          </a:p>
          <a:p>
            <a:pPr marL="482600" indent="-342900">
              <a:buFont typeface="+mj-lt"/>
              <a:buAutoNum type="arabicPeriod"/>
            </a:pPr>
            <a:endParaRPr lang="en-US" b="1" i="0" dirty="0">
              <a:solidFill>
                <a:srgbClr val="000000"/>
              </a:solidFill>
              <a:effectLst/>
              <a:latin typeface="Helvetica Neue"/>
            </a:endParaRPr>
          </a:p>
          <a:p>
            <a:pPr marL="482600" indent="-342900">
              <a:buFont typeface="+mj-lt"/>
              <a:buAutoNum type="arabicPeriod"/>
            </a:pPr>
            <a:endParaRPr lang="en-US" sz="1400" b="0" cap="none" spc="0" dirty="0">
              <a:ln w="0"/>
              <a:solidFill>
                <a:schemeClr val="accent1"/>
              </a:solidFill>
              <a:effectLst>
                <a:outerShdw blurRad="38100" dist="25400" dir="5400000" algn="ctr" rotWithShape="0">
                  <a:srgbClr val="6E747A">
                    <a:alpha val="43000"/>
                  </a:srgbClr>
                </a:outerShdw>
              </a:effectLst>
            </a:endParaRPr>
          </a:p>
          <a:p>
            <a:pPr marL="482600" indent="-342900">
              <a:buFont typeface="+mj-lt"/>
              <a:buAutoNum type="arabicPeriod"/>
            </a:pPr>
            <a:endParaRPr lang="en" dirty="0"/>
          </a:p>
          <a:p>
            <a:endParaRPr lang="en-US" dirty="0"/>
          </a:p>
          <a:p>
            <a:endParaRPr lang="en-US" dirty="0"/>
          </a:p>
          <a:p>
            <a:endParaRPr lang="en-US" dirty="0"/>
          </a:p>
        </p:txBody>
      </p:sp>
      <p:cxnSp>
        <p:nvCxnSpPr>
          <p:cNvPr id="4" name="Google Shape;172;p39">
            <a:extLst>
              <a:ext uri="{FF2B5EF4-FFF2-40B4-BE49-F238E27FC236}">
                <a16:creationId xmlns:a16="http://schemas.microsoft.com/office/drawing/2014/main" id="{35DF220D-C78E-44E3-88E4-EE11CBB9FEA5}"/>
              </a:ext>
            </a:extLst>
          </p:cNvPr>
          <p:cNvCxnSpPr>
            <a:cxnSpLocks/>
          </p:cNvCxnSpPr>
          <p:nvPr/>
        </p:nvCxnSpPr>
        <p:spPr>
          <a:xfrm>
            <a:off x="401732" y="711388"/>
            <a:ext cx="107022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1">
            <a:extLst>
              <a:ext uri="{FF2B5EF4-FFF2-40B4-BE49-F238E27FC236}">
                <a16:creationId xmlns:a16="http://schemas.microsoft.com/office/drawing/2014/main" id="{027555FF-18BB-4053-B955-13EE1ED55A3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panose="020B0604020202020204" pitchFamily="34" charset="-128"/>
              </a:rPr>
              <a:t>[{"metadata":{},"cell_type":"markdown","source":"# Decision Tree Classifier"}]</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9980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 name="Rectangle 19">
            <a:extLst>
              <a:ext uri="{FF2B5EF4-FFF2-40B4-BE49-F238E27FC236}">
                <a16:creationId xmlns:a16="http://schemas.microsoft.com/office/drawing/2014/main" id="{358D3981-CB08-4C54-83F8-A4975D0CD399}"/>
              </a:ext>
            </a:extLst>
          </p:cNvPr>
          <p:cNvSpPr/>
          <p:nvPr/>
        </p:nvSpPr>
        <p:spPr>
          <a:xfrm>
            <a:off x="1823907" y="182225"/>
            <a:ext cx="5001690" cy="707886"/>
          </a:xfrm>
          <a:prstGeom prst="rect">
            <a:avLst/>
          </a:prstGeom>
          <a:noFill/>
        </p:spPr>
        <p:txBody>
          <a:bodyPr wrap="none" lIns="91440" tIns="45720" rIns="91440" bIns="45720">
            <a:spAutoFit/>
          </a:bodyPr>
          <a:lstStyle/>
          <a:p>
            <a:pPr algn="l"/>
            <a:r>
              <a:rPr lang="en-US" sz="4000" b="1" i="0" dirty="0" err="1">
                <a:solidFill>
                  <a:schemeClr val="tx2"/>
                </a:solidFill>
                <a:effectLst/>
                <a:latin typeface="Helvetica Neue"/>
              </a:rPr>
              <a:t>Adaboost</a:t>
            </a:r>
            <a:r>
              <a:rPr lang="en-US" sz="4000" b="1" i="0" dirty="0">
                <a:solidFill>
                  <a:schemeClr val="tx2"/>
                </a:solidFill>
                <a:effectLst/>
                <a:latin typeface="Helvetica Neue"/>
              </a:rPr>
              <a:t> Classifier</a:t>
            </a:r>
          </a:p>
        </p:txBody>
      </p:sp>
      <p:pic>
        <p:nvPicPr>
          <p:cNvPr id="22" name="Picture 21">
            <a:extLst>
              <a:ext uri="{FF2B5EF4-FFF2-40B4-BE49-F238E27FC236}">
                <a16:creationId xmlns:a16="http://schemas.microsoft.com/office/drawing/2014/main" id="{D724FEB8-5ADC-49D4-9DB1-58781B71328E}"/>
              </a:ext>
            </a:extLst>
          </p:cNvPr>
          <p:cNvPicPr>
            <a:picLocks noChangeAspect="1"/>
          </p:cNvPicPr>
          <p:nvPr/>
        </p:nvPicPr>
        <p:blipFill>
          <a:blip r:embed="rId3"/>
          <a:stretch>
            <a:fillRect/>
          </a:stretch>
        </p:blipFill>
        <p:spPr>
          <a:xfrm>
            <a:off x="1920240" y="1005841"/>
            <a:ext cx="4610099" cy="2385060"/>
          </a:xfrm>
          <a:prstGeom prst="rect">
            <a:avLst/>
          </a:prstGeom>
        </p:spPr>
      </p:pic>
      <p:sp>
        <p:nvSpPr>
          <p:cNvPr id="23" name="Rectangle 22">
            <a:extLst>
              <a:ext uri="{FF2B5EF4-FFF2-40B4-BE49-F238E27FC236}">
                <a16:creationId xmlns:a16="http://schemas.microsoft.com/office/drawing/2014/main" id="{2EF93286-4009-478A-A838-901679D5B754}"/>
              </a:ext>
            </a:extLst>
          </p:cNvPr>
          <p:cNvSpPr/>
          <p:nvPr/>
        </p:nvSpPr>
        <p:spPr>
          <a:xfrm>
            <a:off x="1496441" y="3565505"/>
            <a:ext cx="4770858" cy="1015663"/>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b="0" cap="none" spc="0" dirty="0" err="1">
                <a:ln w="0"/>
                <a:solidFill>
                  <a:srgbClr val="FF0000"/>
                </a:solidFill>
                <a:effectLst>
                  <a:outerShdw blurRad="38100" dist="25400" dir="5400000" algn="ctr" rotWithShape="0">
                    <a:srgbClr val="6E747A">
                      <a:alpha val="43000"/>
                    </a:srgbClr>
                  </a:outerShdw>
                </a:effectLst>
              </a:rPr>
              <a:t>Adaboost</a:t>
            </a:r>
            <a:r>
              <a:rPr lang="en-US" sz="2000" b="0" cap="none" spc="0" dirty="0">
                <a:ln w="0"/>
                <a:solidFill>
                  <a:srgbClr val="FF0000"/>
                </a:solidFill>
                <a:effectLst>
                  <a:outerShdw blurRad="38100" dist="25400" dir="5400000" algn="ctr" rotWithShape="0">
                    <a:srgbClr val="6E747A">
                      <a:alpha val="43000"/>
                    </a:srgbClr>
                  </a:outerShdw>
                </a:effectLst>
              </a:rPr>
              <a:t> Classifier accuracy=0.9473</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TPR=0.9545</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FPR=0.0625</a:t>
            </a:r>
            <a:endParaRPr lang="en-US" sz="2000" b="0" cap="none" spc="0" dirty="0">
              <a:ln w="0"/>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6" name="Rectangle 5">
            <a:extLst>
              <a:ext uri="{FF2B5EF4-FFF2-40B4-BE49-F238E27FC236}">
                <a16:creationId xmlns:a16="http://schemas.microsoft.com/office/drawing/2014/main" id="{5AE99BB0-6625-4A75-9ED6-2B7DF3907201}"/>
              </a:ext>
            </a:extLst>
          </p:cNvPr>
          <p:cNvSpPr/>
          <p:nvPr/>
        </p:nvSpPr>
        <p:spPr>
          <a:xfrm>
            <a:off x="1162995" y="113645"/>
            <a:ext cx="6399509" cy="707886"/>
          </a:xfrm>
          <a:prstGeom prst="rect">
            <a:avLst/>
          </a:prstGeom>
          <a:noFill/>
        </p:spPr>
        <p:txBody>
          <a:bodyPr wrap="none" lIns="91440" tIns="45720" rIns="91440" bIns="45720">
            <a:spAutoFit/>
          </a:bodyPr>
          <a:lstStyle/>
          <a:p>
            <a:pPr algn="l"/>
            <a:r>
              <a:rPr lang="en-US" sz="4000" b="1" i="0" dirty="0">
                <a:solidFill>
                  <a:schemeClr val="tx2"/>
                </a:solidFill>
                <a:effectLst/>
                <a:latin typeface="Helvetica Neue"/>
              </a:rPr>
              <a:t>Random Forest Classifier</a:t>
            </a:r>
          </a:p>
        </p:txBody>
      </p:sp>
      <p:pic>
        <p:nvPicPr>
          <p:cNvPr id="8" name="Picture 7">
            <a:extLst>
              <a:ext uri="{FF2B5EF4-FFF2-40B4-BE49-F238E27FC236}">
                <a16:creationId xmlns:a16="http://schemas.microsoft.com/office/drawing/2014/main" id="{9419BECD-F8EF-44CD-BD83-E65111F61FE3}"/>
              </a:ext>
            </a:extLst>
          </p:cNvPr>
          <p:cNvPicPr>
            <a:picLocks noChangeAspect="1"/>
          </p:cNvPicPr>
          <p:nvPr/>
        </p:nvPicPr>
        <p:blipFill>
          <a:blip r:embed="rId4"/>
          <a:stretch>
            <a:fillRect/>
          </a:stretch>
        </p:blipFill>
        <p:spPr>
          <a:xfrm>
            <a:off x="1524000" y="929641"/>
            <a:ext cx="4892040" cy="2400300"/>
          </a:xfrm>
          <a:prstGeom prst="rect">
            <a:avLst/>
          </a:prstGeom>
        </p:spPr>
      </p:pic>
      <p:sp>
        <p:nvSpPr>
          <p:cNvPr id="9" name="Rectangle 8">
            <a:extLst>
              <a:ext uri="{FF2B5EF4-FFF2-40B4-BE49-F238E27FC236}">
                <a16:creationId xmlns:a16="http://schemas.microsoft.com/office/drawing/2014/main" id="{7D32D357-6F29-4D19-A1E3-593C4E3955DB}"/>
              </a:ext>
            </a:extLst>
          </p:cNvPr>
          <p:cNvSpPr/>
          <p:nvPr/>
        </p:nvSpPr>
        <p:spPr>
          <a:xfrm>
            <a:off x="1076690" y="3464722"/>
            <a:ext cx="5453737" cy="1015663"/>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Random Forest Classifier accuracy=0.9736</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TPR=0.9565</a:t>
            </a:r>
          </a:p>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FPR=0.0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6" name="Rectangle 5">
            <a:extLst>
              <a:ext uri="{FF2B5EF4-FFF2-40B4-BE49-F238E27FC236}">
                <a16:creationId xmlns:a16="http://schemas.microsoft.com/office/drawing/2014/main" id="{2B2308B0-1286-4D23-8FDE-87F34AF70434}"/>
              </a:ext>
            </a:extLst>
          </p:cNvPr>
          <p:cNvSpPr/>
          <p:nvPr/>
        </p:nvSpPr>
        <p:spPr>
          <a:xfrm>
            <a:off x="1384976" y="0"/>
            <a:ext cx="6200736" cy="707886"/>
          </a:xfrm>
          <a:prstGeom prst="rect">
            <a:avLst/>
          </a:prstGeom>
          <a:noFill/>
        </p:spPr>
        <p:txBody>
          <a:bodyPr wrap="none" lIns="91440" tIns="45720" rIns="91440" bIns="45720">
            <a:spAutoFit/>
          </a:bodyPr>
          <a:lstStyle/>
          <a:p>
            <a:pPr algn="l"/>
            <a:r>
              <a:rPr lang="en-US" sz="4000" b="1" i="0" dirty="0">
                <a:solidFill>
                  <a:schemeClr val="tx2"/>
                </a:solidFill>
                <a:effectLst/>
                <a:latin typeface="Helvetica Neue"/>
              </a:rPr>
              <a:t>Support vector classifier</a:t>
            </a:r>
          </a:p>
        </p:txBody>
      </p:sp>
      <p:pic>
        <p:nvPicPr>
          <p:cNvPr id="8" name="Picture 7">
            <a:extLst>
              <a:ext uri="{FF2B5EF4-FFF2-40B4-BE49-F238E27FC236}">
                <a16:creationId xmlns:a16="http://schemas.microsoft.com/office/drawing/2014/main" id="{CEE098A5-C519-4FCC-B71E-E87D11C04700}"/>
              </a:ext>
            </a:extLst>
          </p:cNvPr>
          <p:cNvPicPr>
            <a:picLocks noChangeAspect="1"/>
          </p:cNvPicPr>
          <p:nvPr/>
        </p:nvPicPr>
        <p:blipFill>
          <a:blip r:embed="rId3"/>
          <a:stretch>
            <a:fillRect/>
          </a:stretch>
        </p:blipFill>
        <p:spPr>
          <a:xfrm>
            <a:off x="1592580" y="853348"/>
            <a:ext cx="5372099" cy="2430872"/>
          </a:xfrm>
          <a:prstGeom prst="rect">
            <a:avLst/>
          </a:prstGeom>
        </p:spPr>
      </p:pic>
      <p:sp>
        <p:nvSpPr>
          <p:cNvPr id="9" name="Rectangle 8">
            <a:extLst>
              <a:ext uri="{FF2B5EF4-FFF2-40B4-BE49-F238E27FC236}">
                <a16:creationId xmlns:a16="http://schemas.microsoft.com/office/drawing/2014/main" id="{0B24433B-3CBA-41E9-95A6-9A246B8371FB}"/>
              </a:ext>
            </a:extLst>
          </p:cNvPr>
          <p:cNvSpPr/>
          <p:nvPr/>
        </p:nvSpPr>
        <p:spPr>
          <a:xfrm>
            <a:off x="1145921" y="3429682"/>
            <a:ext cx="5295039" cy="1015663"/>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Support vector classifier accuracy=0.9385</a:t>
            </a:r>
          </a:p>
          <a:p>
            <a:pPr marL="342900" indent="-342900">
              <a:buFont typeface="Arial" panose="020B0604020202020204" pitchFamily="34" charset="0"/>
              <a:buChar char="•"/>
            </a:pPr>
            <a:r>
              <a:rPr lang="en-US" sz="2000" dirty="0">
                <a:ln w="0"/>
                <a:solidFill>
                  <a:srgbClr val="FF0000"/>
                </a:solidFill>
                <a:effectLst>
                  <a:outerShdw blurRad="38100" dist="25400" dir="5400000" algn="ctr" rotWithShape="0">
                    <a:srgbClr val="6E747A">
                      <a:alpha val="43000"/>
                    </a:srgbClr>
                  </a:outerShdw>
                </a:effectLst>
              </a:rPr>
              <a:t>TPR=0.9041</a:t>
            </a:r>
          </a:p>
          <a:p>
            <a:pPr marL="342900" indent="-342900">
              <a:buFont typeface="Arial" panose="020B0604020202020204" pitchFamily="34" charset="0"/>
              <a:buChar char="•"/>
            </a:pPr>
            <a:r>
              <a:rPr lang="en-US" sz="2000" b="0" cap="none" spc="0" dirty="0">
                <a:ln w="0"/>
                <a:solidFill>
                  <a:srgbClr val="FF0000"/>
                </a:solidFill>
                <a:effectLst>
                  <a:outerShdw blurRad="38100" dist="25400" dir="5400000" algn="ctr" rotWithShape="0">
                    <a:srgbClr val="6E747A">
                      <a:alpha val="43000"/>
                    </a:srgbClr>
                  </a:outerShdw>
                </a:effectLst>
              </a:rPr>
              <a:t>FPR=0.0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6" name="Rectangle 5">
            <a:extLst>
              <a:ext uri="{FF2B5EF4-FFF2-40B4-BE49-F238E27FC236}">
                <a16:creationId xmlns:a16="http://schemas.microsoft.com/office/drawing/2014/main" id="{4FE5EBD5-20F1-4055-974E-DCAFC467D040}"/>
              </a:ext>
            </a:extLst>
          </p:cNvPr>
          <p:cNvSpPr/>
          <p:nvPr/>
        </p:nvSpPr>
        <p:spPr>
          <a:xfrm>
            <a:off x="300202" y="83165"/>
            <a:ext cx="2066592" cy="769441"/>
          </a:xfrm>
          <a:prstGeom prst="rect">
            <a:avLst/>
          </a:prstGeom>
          <a:noFill/>
        </p:spPr>
        <p:txBody>
          <a:bodyPr wrap="none" lIns="91440" tIns="45720" rIns="91440" bIns="45720">
            <a:spAutoFit/>
          </a:bodyPr>
          <a:lstStyle/>
          <a:p>
            <a:pPr algn="ctr"/>
            <a:r>
              <a:rPr lang="en-US" sz="4400" dirty="0">
                <a:ln w="0"/>
                <a:solidFill>
                  <a:schemeClr val="accent1"/>
                </a:solidFill>
                <a:effectLst>
                  <a:outerShdw blurRad="38100" dist="25400" dir="5400000" algn="ctr" rotWithShape="0">
                    <a:srgbClr val="6E747A">
                      <a:alpha val="43000"/>
                    </a:srgbClr>
                  </a:outerShdw>
                </a:effectLst>
              </a:rPr>
              <a:t>Results</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26E66A2A-AED1-4B6B-971F-D7A0062F5582}"/>
              </a:ext>
            </a:extLst>
          </p:cNvPr>
          <p:cNvPicPr>
            <a:picLocks noChangeAspect="1"/>
          </p:cNvPicPr>
          <p:nvPr/>
        </p:nvPicPr>
        <p:blipFill>
          <a:blip r:embed="rId3"/>
          <a:stretch>
            <a:fillRect/>
          </a:stretch>
        </p:blipFill>
        <p:spPr>
          <a:xfrm>
            <a:off x="380761" y="1036228"/>
            <a:ext cx="8245079" cy="29566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5816-F288-49A7-955D-2567BAEB5EA4}"/>
              </a:ext>
            </a:extLst>
          </p:cNvPr>
          <p:cNvSpPr>
            <a:spLocks noGrp="1"/>
          </p:cNvSpPr>
          <p:nvPr>
            <p:ph type="title"/>
          </p:nvPr>
        </p:nvSpPr>
        <p:spPr>
          <a:xfrm>
            <a:off x="81350" y="64025"/>
            <a:ext cx="5735700" cy="941400"/>
          </a:xfrm>
        </p:spPr>
        <p:txBody>
          <a:bodyPr/>
          <a:lstStyle/>
          <a:p>
            <a:r>
              <a:rPr lang="en-US" sz="4000" b="0" i="0" dirty="0">
                <a:solidFill>
                  <a:schemeClr val="tx2"/>
                </a:solidFill>
                <a:effectLst/>
                <a:latin typeface="varela round"/>
              </a:rPr>
              <a:t>Conclusion</a:t>
            </a:r>
            <a:br>
              <a:rPr lang="en-US" b="0" i="0" dirty="0">
                <a:solidFill>
                  <a:srgbClr val="000000"/>
                </a:solidFill>
                <a:effectLst/>
                <a:latin typeface="varela round"/>
              </a:rPr>
            </a:br>
            <a:endParaRPr lang="en-US" dirty="0"/>
          </a:p>
        </p:txBody>
      </p:sp>
      <p:sp>
        <p:nvSpPr>
          <p:cNvPr id="3" name="Subtitle 2">
            <a:extLst>
              <a:ext uri="{FF2B5EF4-FFF2-40B4-BE49-F238E27FC236}">
                <a16:creationId xmlns:a16="http://schemas.microsoft.com/office/drawing/2014/main" id="{3618A8A9-519C-4C93-AE5A-1BEF50016F94}"/>
              </a:ext>
            </a:extLst>
          </p:cNvPr>
          <p:cNvSpPr>
            <a:spLocks noGrp="1"/>
          </p:cNvSpPr>
          <p:nvPr>
            <p:ph type="subTitle" idx="1"/>
          </p:nvPr>
        </p:nvSpPr>
        <p:spPr>
          <a:xfrm>
            <a:off x="81350" y="1005424"/>
            <a:ext cx="8292000" cy="3894235"/>
          </a:xfrm>
        </p:spPr>
        <p:txBody>
          <a:bodyPr/>
          <a:lstStyle/>
          <a:p>
            <a:pPr algn="l"/>
            <a:r>
              <a:rPr lang="en-US" b="0" i="0" u="none" strike="noStrike" dirty="0">
                <a:solidFill>
                  <a:srgbClr val="FF0000"/>
                </a:solidFill>
                <a:effectLst/>
                <a:latin typeface="Tahoma" panose="020B0604030504040204" pitchFamily="34" charset="0"/>
              </a:rPr>
              <a:t>To get more accuracy, we trained all supervised classification algorithms but you can try out a few of them which are always popular. After training all algorithms, we found that Logistic Regression and Random Forest are given high accuracy than remain but we have chosen Random Forest .</a:t>
            </a:r>
          </a:p>
          <a:p>
            <a:pPr algn="l"/>
            <a:endParaRPr lang="en-US" b="0" i="0" u="none" strike="noStrike" dirty="0">
              <a:solidFill>
                <a:srgbClr val="FF0000"/>
              </a:solidFill>
              <a:effectLst/>
              <a:latin typeface="Tahoma" panose="020B0604030504040204" pitchFamily="34" charset="0"/>
            </a:endParaRPr>
          </a:p>
          <a:p>
            <a:pPr algn="l"/>
            <a:r>
              <a:rPr lang="en-US" b="0" i="0" u="none" strike="noStrike" dirty="0">
                <a:solidFill>
                  <a:srgbClr val="FF0000"/>
                </a:solidFill>
                <a:effectLst/>
                <a:latin typeface="Tahoma" panose="020B0604030504040204" pitchFamily="34" charset="0"/>
              </a:rPr>
              <a:t>As ML Engineer, we always retrain the deployed model after some period of time to sustain the accuracy of the model. We hope our efforts will save the life of breast cancer patients.</a:t>
            </a:r>
          </a:p>
          <a:p>
            <a:pPr algn="l"/>
            <a:endParaRPr lang="en-US" b="0" i="0" u="none" strike="noStrike" dirty="0">
              <a:solidFill>
                <a:srgbClr val="FF0000"/>
              </a:solidFill>
              <a:effectLst/>
              <a:latin typeface="Tahoma" panose="020B0604030504040204" pitchFamily="34" charset="0"/>
            </a:endParaRPr>
          </a:p>
          <a:p>
            <a:pPr algn="l"/>
            <a:endParaRPr lang="en-US" dirty="0">
              <a:solidFill>
                <a:srgbClr val="FF0000"/>
              </a:solidFill>
              <a:latin typeface="Tahoma" panose="020B0604030504040204" pitchFamily="34" charset="0"/>
            </a:endParaRPr>
          </a:p>
          <a:p>
            <a:pPr algn="l"/>
            <a:r>
              <a:rPr lang="en-US" b="0" i="0" u="none" strike="noStrike" dirty="0">
                <a:solidFill>
                  <a:srgbClr val="FF0000"/>
                </a:solidFill>
                <a:effectLst/>
                <a:latin typeface="Tahoma" panose="020B0604030504040204" pitchFamily="34" charset="0"/>
              </a:rPr>
              <a:t>Please share your feedback and doubt regarding this ML project, so we can update it.</a:t>
            </a:r>
          </a:p>
          <a:p>
            <a:pPr marL="114300" indent="0"/>
            <a:endParaRPr lang="en-US" dirty="0">
              <a:solidFill>
                <a:srgbClr val="FF0000"/>
              </a:solidFill>
            </a:endParaRPr>
          </a:p>
        </p:txBody>
      </p:sp>
    </p:spTree>
    <p:extLst>
      <p:ext uri="{BB962C8B-B14F-4D97-AF65-F5344CB8AC3E}">
        <p14:creationId xmlns:p14="http://schemas.microsoft.com/office/powerpoint/2010/main" val="244679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meachine Learning and why we are using it?</a:t>
            </a:r>
            <a:endParaRPr dirty="0"/>
          </a:p>
          <a:p>
            <a:pPr marL="0" lvl="0" indent="0" algn="l" rtl="0">
              <a:spcBef>
                <a:spcPts val="0"/>
              </a:spcBef>
              <a:spcAft>
                <a:spcPts val="0"/>
              </a:spcAft>
              <a:buNone/>
            </a:pPr>
            <a:endParaRPr dirty="0"/>
          </a:p>
          <a:p>
            <a:pPr marL="0" lvl="0" indent="0" algn="l" rtl="0">
              <a:spcBef>
                <a:spcPts val="0"/>
              </a:spcBef>
              <a:spcAft>
                <a:spcPts val="1600"/>
              </a:spcAft>
              <a:buNone/>
            </a:pPr>
            <a:r>
              <a:rPr lang="en-US" dirty="0"/>
              <a:t>	Machine Learning(ML) is field of artificial intelligence that uses statistical</a:t>
            </a:r>
          </a:p>
          <a:p>
            <a:pPr marL="0" lvl="0" indent="0" algn="l" rtl="0">
              <a:spcBef>
                <a:spcPts val="0"/>
              </a:spcBef>
              <a:spcAft>
                <a:spcPts val="1600"/>
              </a:spcAft>
              <a:buNone/>
            </a:pPr>
            <a:r>
              <a:rPr lang="en-US" dirty="0"/>
              <a:t>	techniques to give computer systems the ability to ‘learn’ (e.g. progressively</a:t>
            </a:r>
          </a:p>
          <a:p>
            <a:pPr marL="0" lvl="0" indent="0" algn="l" rtl="0">
              <a:spcBef>
                <a:spcPts val="0"/>
              </a:spcBef>
              <a:spcAft>
                <a:spcPts val="1600"/>
              </a:spcAft>
              <a:buNone/>
            </a:pPr>
            <a:r>
              <a:rPr lang="en-US" dirty="0"/>
              <a:t>	improve performance on specific task) form data, without being explicitly</a:t>
            </a:r>
          </a:p>
          <a:p>
            <a:pPr marL="0" lvl="0" indent="0" algn="l" rtl="0">
              <a:spcBef>
                <a:spcPts val="0"/>
              </a:spcBef>
              <a:spcAft>
                <a:spcPts val="1600"/>
              </a:spcAft>
              <a:buNone/>
            </a:pPr>
            <a:r>
              <a:rPr lang="en-US" dirty="0"/>
              <a:t>	programmed.</a:t>
            </a:r>
          </a:p>
        </p:txBody>
      </p:sp>
      <p:cxnSp>
        <p:nvCxnSpPr>
          <p:cNvPr id="172" name="Google Shape;172;p39"/>
          <p:cNvCxnSpPr>
            <a:cxnSpLocks/>
          </p:cNvCxnSpPr>
          <p:nvPr/>
        </p:nvCxnSpPr>
        <p:spPr>
          <a:xfrm>
            <a:off x="2788093" y="912110"/>
            <a:ext cx="206640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a:extLst>
              <a:ext uri="{FF2B5EF4-FFF2-40B4-BE49-F238E27FC236}">
                <a16:creationId xmlns:a16="http://schemas.microsoft.com/office/drawing/2014/main" id="{FB484568-C3E1-477C-9734-F9D6A041017D}"/>
              </a:ext>
            </a:extLst>
          </p:cNvPr>
          <p:cNvSpPr/>
          <p:nvPr/>
        </p:nvSpPr>
        <p:spPr>
          <a:xfrm>
            <a:off x="639338" y="4224563"/>
            <a:ext cx="1739590" cy="8623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Provides</a:t>
            </a:r>
          </a:p>
          <a:p>
            <a:pPr algn="ctr"/>
            <a:r>
              <a:rPr lang="en-US" dirty="0" err="1">
                <a:ln w="0"/>
                <a:solidFill>
                  <a:sysClr val="windowText" lastClr="000000"/>
                </a:solidFill>
                <a:effectLst>
                  <a:outerShdw blurRad="38100" dist="19050" dir="2700000" algn="tl" rotWithShape="0">
                    <a:schemeClr val="dk1">
                      <a:alpha val="40000"/>
                    </a:schemeClr>
                  </a:outerShdw>
                </a:effectLst>
              </a:rPr>
              <a:t>Mathmatical</a:t>
            </a:r>
            <a:endParaRPr lang="en-US" dirty="0">
              <a:ln w="0"/>
              <a:solidFill>
                <a:sysClr val="windowText" lastClr="000000"/>
              </a:solidFill>
              <a:effectLst>
                <a:outerShdw blurRad="38100" dist="19050" dir="2700000" algn="tl" rotWithShape="0">
                  <a:schemeClr val="dk1">
                    <a:alpha val="40000"/>
                  </a:schemeClr>
                </a:outerShdw>
              </a:effectLst>
            </a:endParaRPr>
          </a:p>
          <a:p>
            <a:pPr algn="ctr"/>
            <a:r>
              <a:rPr lang="en-US" dirty="0">
                <a:ln w="0"/>
                <a:solidFill>
                  <a:sysClr val="windowText" lastClr="000000"/>
                </a:solidFill>
                <a:effectLst>
                  <a:outerShdw blurRad="38100" dist="19050" dir="2700000" algn="tl" rotWithShape="0">
                    <a:schemeClr val="dk1">
                      <a:alpha val="40000"/>
                    </a:schemeClr>
                  </a:outerShdw>
                </a:effectLst>
              </a:rPr>
              <a:t>Tool to Al</a:t>
            </a:r>
          </a:p>
        </p:txBody>
      </p:sp>
      <p:sp>
        <p:nvSpPr>
          <p:cNvPr id="4" name="Oval 3">
            <a:extLst>
              <a:ext uri="{FF2B5EF4-FFF2-40B4-BE49-F238E27FC236}">
                <a16:creationId xmlns:a16="http://schemas.microsoft.com/office/drawing/2014/main" id="{F94FA749-DFA4-45AD-8952-6AB90DDFCB0E}"/>
              </a:ext>
            </a:extLst>
          </p:cNvPr>
          <p:cNvSpPr/>
          <p:nvPr/>
        </p:nvSpPr>
        <p:spPr>
          <a:xfrm>
            <a:off x="3330498" y="3412273"/>
            <a:ext cx="2044390" cy="1018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AI</a:t>
            </a: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solidFill>
                <a:srgbClr val="FFAB40"/>
              </a:solidFill>
            </a:endParaRPr>
          </a:p>
        </p:txBody>
      </p:sp>
      <p:sp>
        <p:nvSpPr>
          <p:cNvPr id="5" name="Oval 4">
            <a:extLst>
              <a:ext uri="{FF2B5EF4-FFF2-40B4-BE49-F238E27FC236}">
                <a16:creationId xmlns:a16="http://schemas.microsoft.com/office/drawing/2014/main" id="{86FDDFFD-FA85-47C2-9A0D-962D77B2C83B}"/>
              </a:ext>
            </a:extLst>
          </p:cNvPr>
          <p:cNvSpPr/>
          <p:nvPr/>
        </p:nvSpPr>
        <p:spPr>
          <a:xfrm>
            <a:off x="4386146" y="3757076"/>
            <a:ext cx="669074" cy="4674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ML</a:t>
            </a:r>
          </a:p>
        </p:txBody>
      </p:sp>
      <p:sp>
        <p:nvSpPr>
          <p:cNvPr id="6" name="Rectangle 5">
            <a:extLst>
              <a:ext uri="{FF2B5EF4-FFF2-40B4-BE49-F238E27FC236}">
                <a16:creationId xmlns:a16="http://schemas.microsoft.com/office/drawing/2014/main" id="{CFE66651-9E44-4CD5-ACA4-EC7F01EBEE2F}"/>
              </a:ext>
            </a:extLst>
          </p:cNvPr>
          <p:cNvSpPr/>
          <p:nvPr/>
        </p:nvSpPr>
        <p:spPr>
          <a:xfrm>
            <a:off x="6460273" y="3107473"/>
            <a:ext cx="1650327" cy="706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Self Thinking</a:t>
            </a:r>
          </a:p>
          <a:p>
            <a:pPr algn="ctr"/>
            <a:r>
              <a:rPr lang="en-US" dirty="0">
                <a:solidFill>
                  <a:schemeClr val="tx1"/>
                </a:solidFill>
              </a:rPr>
              <a:t>Computer</a:t>
            </a:r>
          </a:p>
        </p:txBody>
      </p:sp>
      <p:cxnSp>
        <p:nvCxnSpPr>
          <p:cNvPr id="8" name="Straight Arrow Connector 7">
            <a:extLst>
              <a:ext uri="{FF2B5EF4-FFF2-40B4-BE49-F238E27FC236}">
                <a16:creationId xmlns:a16="http://schemas.microsoft.com/office/drawing/2014/main" id="{B88B7F0C-909F-4D3A-ACAA-740BD23AA7E2}"/>
              </a:ext>
            </a:extLst>
          </p:cNvPr>
          <p:cNvCxnSpPr>
            <a:cxnSpLocks/>
            <a:stCxn id="2" idx="3"/>
          </p:cNvCxnSpPr>
          <p:nvPr/>
        </p:nvCxnSpPr>
        <p:spPr>
          <a:xfrm flipV="1">
            <a:off x="2378928" y="4059044"/>
            <a:ext cx="2007218" cy="5967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F9F98CA7-D3AA-45E6-9E4B-61ADBD058EE1}"/>
              </a:ext>
            </a:extLst>
          </p:cNvPr>
          <p:cNvCxnSpPr>
            <a:stCxn id="6" idx="1"/>
          </p:cNvCxnSpPr>
          <p:nvPr/>
        </p:nvCxnSpPr>
        <p:spPr>
          <a:xfrm flipH="1">
            <a:off x="5374888" y="3460595"/>
            <a:ext cx="1085385" cy="3531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2290"/>
            <a:ext cx="5774534" cy="5808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Breast Cancer</a:t>
            </a:r>
            <a:r>
              <a:rPr lang="en" dirty="0"/>
              <a:t>: An Overview</a:t>
            </a:r>
            <a:endParaRPr dirty="0">
              <a:solidFill>
                <a:schemeClr val="accent1"/>
              </a:solidFill>
            </a:endParaRPr>
          </a:p>
        </p:txBody>
      </p:sp>
      <p:sp>
        <p:nvSpPr>
          <p:cNvPr id="215" name="Google Shape;215;p44"/>
          <p:cNvSpPr txBox="1">
            <a:spLocks noGrp="1"/>
          </p:cNvSpPr>
          <p:nvPr>
            <p:ph type="body" idx="1"/>
          </p:nvPr>
        </p:nvSpPr>
        <p:spPr>
          <a:xfrm>
            <a:off x="0" y="652934"/>
            <a:ext cx="9091961" cy="4596083"/>
          </a:xfrm>
          <a:prstGeom prst="rect">
            <a:avLst/>
          </a:prstGeom>
        </p:spPr>
        <p:txBody>
          <a:bodyPr spcFirstLastPara="1" wrap="square" lIns="91425" tIns="91425" rIns="91425" bIns="91425" anchor="t" anchorCtr="0">
            <a:noAutofit/>
          </a:bodyPr>
          <a:lstStyle/>
          <a:p>
            <a:pPr>
              <a:spcBef>
                <a:spcPts val="1600"/>
              </a:spcBef>
            </a:pPr>
            <a:r>
              <a:rPr lang="en-US" dirty="0">
                <a:solidFill>
                  <a:srgbClr val="FF0000"/>
                </a:solidFill>
              </a:rPr>
              <a:t>Breast cancer is the Second Leading cause of cancer death in </a:t>
            </a:r>
            <a:r>
              <a:rPr lang="en-US" dirty="0" err="1">
                <a:solidFill>
                  <a:srgbClr val="FF0000"/>
                </a:solidFill>
              </a:rPr>
              <a:t>women,second</a:t>
            </a:r>
            <a:r>
              <a:rPr lang="en-US" dirty="0">
                <a:solidFill>
                  <a:srgbClr val="FF0000"/>
                </a:solidFill>
              </a:rPr>
              <a:t> only to lung cancer.</a:t>
            </a:r>
          </a:p>
          <a:p>
            <a:pPr>
              <a:spcBef>
                <a:spcPts val="1600"/>
              </a:spcBef>
            </a:pPr>
            <a:r>
              <a:rPr lang="en-US" dirty="0">
                <a:solidFill>
                  <a:srgbClr val="FF0000"/>
                </a:solidFill>
              </a:rPr>
              <a:t>The leading risk factor for breast cancer is simply being a woman. Though breast cancer done </a:t>
            </a:r>
            <a:r>
              <a:rPr lang="en-US" dirty="0" err="1">
                <a:solidFill>
                  <a:srgbClr val="FF0000"/>
                </a:solidFill>
              </a:rPr>
              <a:t>occer</a:t>
            </a:r>
            <a:r>
              <a:rPr lang="en-US" dirty="0">
                <a:solidFill>
                  <a:srgbClr val="FF0000"/>
                </a:solidFill>
              </a:rPr>
              <a:t> in men, the disease in 100 times more common in women.</a:t>
            </a:r>
          </a:p>
          <a:p>
            <a:pPr>
              <a:spcBef>
                <a:spcPts val="1600"/>
              </a:spcBef>
            </a:pPr>
            <a:r>
              <a:rPr lang="en-US" dirty="0">
                <a:solidFill>
                  <a:srgbClr val="FF0000"/>
                </a:solidFill>
              </a:rPr>
              <a:t>Men can also breast </a:t>
            </a:r>
            <a:r>
              <a:rPr lang="en-US" dirty="0" err="1">
                <a:solidFill>
                  <a:srgbClr val="FF0000"/>
                </a:solidFill>
              </a:rPr>
              <a:t>cancer.In</a:t>
            </a:r>
            <a:r>
              <a:rPr lang="en-US" dirty="0">
                <a:solidFill>
                  <a:srgbClr val="FF0000"/>
                </a:solidFill>
              </a:rPr>
              <a:t> 2017 ,the American Cancer Society Estimates 2,470 new cases of invasive breast cancer will be diagnosed in men is the U.S.</a:t>
            </a:r>
          </a:p>
          <a:p>
            <a:pPr>
              <a:spcBef>
                <a:spcPts val="1600"/>
              </a:spcBef>
            </a:pPr>
            <a:r>
              <a:rPr lang="en-US" dirty="0">
                <a:solidFill>
                  <a:srgbClr val="FF0000"/>
                </a:solidFill>
              </a:rPr>
              <a:t>A woman has about a one in eight chance of being </a:t>
            </a:r>
            <a:r>
              <a:rPr lang="en-US" dirty="0" err="1">
                <a:solidFill>
                  <a:srgbClr val="FF0000"/>
                </a:solidFill>
              </a:rPr>
              <a:t>diaganosed</a:t>
            </a:r>
            <a:r>
              <a:rPr lang="en-US" dirty="0">
                <a:solidFill>
                  <a:srgbClr val="FF0000"/>
                </a:solidFill>
              </a:rPr>
              <a:t> with breast cancer in her lifetime, according to the National </a:t>
            </a:r>
            <a:r>
              <a:rPr lang="en-US" dirty="0" err="1">
                <a:solidFill>
                  <a:srgbClr val="FF0000"/>
                </a:solidFill>
              </a:rPr>
              <a:t>Cncer</a:t>
            </a:r>
            <a:r>
              <a:rPr lang="en-US" dirty="0">
                <a:solidFill>
                  <a:srgbClr val="FF0000"/>
                </a:solidFill>
              </a:rPr>
              <a:t> </a:t>
            </a:r>
            <a:r>
              <a:rPr lang="en-US" dirty="0" err="1">
                <a:solidFill>
                  <a:srgbClr val="FF0000"/>
                </a:solidFill>
              </a:rPr>
              <a:t>Institue</a:t>
            </a:r>
            <a:r>
              <a:rPr lang="en-US" dirty="0">
                <a:solidFill>
                  <a:srgbClr val="FF0000"/>
                </a:solidFill>
              </a:rPr>
              <a:t>.</a:t>
            </a:r>
          </a:p>
          <a:p>
            <a:pPr>
              <a:spcBef>
                <a:spcPts val="1600"/>
              </a:spcBef>
            </a:pPr>
            <a:r>
              <a:rPr lang="en-US" dirty="0">
                <a:solidFill>
                  <a:srgbClr val="FF0000"/>
                </a:solidFill>
              </a:rPr>
              <a:t>Most women(about eight out of 10 )who get breast cancer do not have a </a:t>
            </a:r>
            <a:r>
              <a:rPr lang="en-US" dirty="0" err="1">
                <a:solidFill>
                  <a:srgbClr val="FF0000"/>
                </a:solidFill>
              </a:rPr>
              <a:t>fimaly</a:t>
            </a:r>
            <a:r>
              <a:rPr lang="en-US" dirty="0">
                <a:solidFill>
                  <a:srgbClr val="FF0000"/>
                </a:solidFill>
              </a:rPr>
              <a:t> history of the disease.</a:t>
            </a:r>
          </a:p>
          <a:p>
            <a:pPr>
              <a:spcBef>
                <a:spcPts val="1600"/>
              </a:spcBef>
            </a:pPr>
            <a:r>
              <a:rPr lang="en-US" dirty="0">
                <a:solidFill>
                  <a:srgbClr val="FF0000"/>
                </a:solidFill>
              </a:rPr>
              <a:t>But women who have close blood relatives with breast cancer have a </a:t>
            </a:r>
            <a:r>
              <a:rPr lang="en-US" dirty="0" err="1">
                <a:solidFill>
                  <a:srgbClr val="FF0000"/>
                </a:solidFill>
              </a:rPr>
              <a:t>higer</a:t>
            </a:r>
            <a:r>
              <a:rPr lang="en-US" dirty="0">
                <a:solidFill>
                  <a:srgbClr val="FF0000"/>
                </a:solidFill>
              </a:rPr>
              <a:t> </a:t>
            </a:r>
            <a:r>
              <a:rPr lang="en-US" dirty="0" err="1">
                <a:solidFill>
                  <a:srgbClr val="FF0000"/>
                </a:solidFill>
              </a:rPr>
              <a:t>risk,Having</a:t>
            </a:r>
            <a:r>
              <a:rPr lang="en-US" dirty="0">
                <a:solidFill>
                  <a:srgbClr val="FF0000"/>
                </a:solidFill>
              </a:rPr>
              <a:t> a first-degree relative (</a:t>
            </a:r>
            <a:r>
              <a:rPr lang="en-US" dirty="0" err="1">
                <a:solidFill>
                  <a:srgbClr val="FF0000"/>
                </a:solidFill>
              </a:rPr>
              <a:t>mother,sister</a:t>
            </a:r>
            <a:r>
              <a:rPr lang="en-US" dirty="0">
                <a:solidFill>
                  <a:srgbClr val="FF0000"/>
                </a:solidFill>
              </a:rPr>
              <a:t> or daughter )with breast cancer almost doubles a woman’s     risk.</a:t>
            </a:r>
          </a:p>
        </p:txBody>
      </p:sp>
      <p:cxnSp>
        <p:nvCxnSpPr>
          <p:cNvPr id="216" name="Google Shape;216;p44"/>
          <p:cNvCxnSpPr>
            <a:cxnSpLocks/>
          </p:cNvCxnSpPr>
          <p:nvPr/>
        </p:nvCxnSpPr>
        <p:spPr>
          <a:xfrm>
            <a:off x="1033634" y="451192"/>
            <a:ext cx="454941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1064" y="727523"/>
            <a:ext cx="62800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I am using Machine Learning</a:t>
            </a:r>
            <a:endParaRPr dirty="0"/>
          </a:p>
        </p:txBody>
      </p:sp>
      <p:cxnSp>
        <p:nvCxnSpPr>
          <p:cNvPr id="222" name="Google Shape;222;p45"/>
          <p:cNvCxnSpPr>
            <a:cxnSpLocks/>
          </p:cNvCxnSpPr>
          <p:nvPr/>
        </p:nvCxnSpPr>
        <p:spPr>
          <a:xfrm>
            <a:off x="1026199" y="1224344"/>
            <a:ext cx="552328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Oval 12">
            <a:extLst>
              <a:ext uri="{FF2B5EF4-FFF2-40B4-BE49-F238E27FC236}">
                <a16:creationId xmlns:a16="http://schemas.microsoft.com/office/drawing/2014/main" id="{B0DC83F5-D664-4D77-B691-56F4AAA4794B}"/>
              </a:ext>
            </a:extLst>
          </p:cNvPr>
          <p:cNvSpPr/>
          <p:nvPr/>
        </p:nvSpPr>
        <p:spPr>
          <a:xfrm>
            <a:off x="535259" y="2483005"/>
            <a:ext cx="1330712" cy="126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Breast</a:t>
            </a:r>
          </a:p>
          <a:p>
            <a:pPr algn="ctr"/>
            <a:r>
              <a:rPr lang="en-US" dirty="0"/>
              <a:t>Cancer</a:t>
            </a:r>
          </a:p>
          <a:p>
            <a:pPr algn="ctr"/>
            <a:r>
              <a:rPr lang="en-US" dirty="0"/>
              <a:t>Biopsy</a:t>
            </a:r>
          </a:p>
          <a:p>
            <a:pPr algn="ctr"/>
            <a:r>
              <a:rPr lang="en-US" dirty="0"/>
              <a:t>Data</a:t>
            </a:r>
          </a:p>
        </p:txBody>
      </p:sp>
      <p:sp>
        <p:nvSpPr>
          <p:cNvPr id="22" name="Oval 21">
            <a:extLst>
              <a:ext uri="{FF2B5EF4-FFF2-40B4-BE49-F238E27FC236}">
                <a16:creationId xmlns:a16="http://schemas.microsoft.com/office/drawing/2014/main" id="{C643C573-3F28-4694-86A7-29728F15B637}"/>
              </a:ext>
            </a:extLst>
          </p:cNvPr>
          <p:cNvSpPr/>
          <p:nvPr/>
        </p:nvSpPr>
        <p:spPr>
          <a:xfrm>
            <a:off x="3468030" y="2483004"/>
            <a:ext cx="1330712" cy="126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a:t>
            </a:r>
          </a:p>
          <a:p>
            <a:pPr algn="ctr"/>
            <a:r>
              <a:rPr lang="en-US" dirty="0"/>
              <a:t>Learning</a:t>
            </a:r>
          </a:p>
        </p:txBody>
      </p:sp>
      <p:sp>
        <p:nvSpPr>
          <p:cNvPr id="23" name="Oval 22">
            <a:extLst>
              <a:ext uri="{FF2B5EF4-FFF2-40B4-BE49-F238E27FC236}">
                <a16:creationId xmlns:a16="http://schemas.microsoft.com/office/drawing/2014/main" id="{B10E5D3A-DC63-4F22-8848-B1853E490715}"/>
              </a:ext>
            </a:extLst>
          </p:cNvPr>
          <p:cNvSpPr/>
          <p:nvPr/>
        </p:nvSpPr>
        <p:spPr>
          <a:xfrm>
            <a:off x="6490010" y="2483004"/>
            <a:ext cx="1453376" cy="12638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p>
        </p:txBody>
      </p:sp>
      <p:sp>
        <p:nvSpPr>
          <p:cNvPr id="14" name="Rectangle 13">
            <a:extLst>
              <a:ext uri="{FF2B5EF4-FFF2-40B4-BE49-F238E27FC236}">
                <a16:creationId xmlns:a16="http://schemas.microsoft.com/office/drawing/2014/main" id="{10FEE547-3DEC-4669-95F1-80A6F2808885}"/>
              </a:ext>
            </a:extLst>
          </p:cNvPr>
          <p:cNvSpPr/>
          <p:nvPr/>
        </p:nvSpPr>
        <p:spPr>
          <a:xfrm>
            <a:off x="1992351" y="2653241"/>
            <a:ext cx="1330712"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a:t>
            </a:r>
          </a:p>
        </p:txBody>
      </p:sp>
      <p:sp>
        <p:nvSpPr>
          <p:cNvPr id="15" name="Rectangle 14">
            <a:extLst>
              <a:ext uri="{FF2B5EF4-FFF2-40B4-BE49-F238E27FC236}">
                <a16:creationId xmlns:a16="http://schemas.microsoft.com/office/drawing/2014/main" id="{98322F62-8703-4804-A151-87F84688FEBF}"/>
              </a:ext>
            </a:extLst>
          </p:cNvPr>
          <p:cNvSpPr/>
          <p:nvPr/>
        </p:nvSpPr>
        <p:spPr>
          <a:xfrm>
            <a:off x="4943709" y="2682513"/>
            <a:ext cx="1397618"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09954" y="140225"/>
            <a:ext cx="2154105" cy="551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a:t>
            </a:r>
            <a:endParaRPr dirty="0"/>
          </a:p>
        </p:txBody>
      </p:sp>
      <p:cxnSp>
        <p:nvCxnSpPr>
          <p:cNvPr id="234" name="Google Shape;234;p46"/>
          <p:cNvCxnSpPr>
            <a:cxnSpLocks/>
          </p:cNvCxnSpPr>
          <p:nvPr/>
        </p:nvCxnSpPr>
        <p:spPr>
          <a:xfrm>
            <a:off x="290220" y="592442"/>
            <a:ext cx="190285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5" name="Google Shape;215;p44">
            <a:extLst>
              <a:ext uri="{FF2B5EF4-FFF2-40B4-BE49-F238E27FC236}">
                <a16:creationId xmlns:a16="http://schemas.microsoft.com/office/drawing/2014/main" id="{EB2CA597-F082-48C0-860B-126952771C34}"/>
              </a:ext>
            </a:extLst>
          </p:cNvPr>
          <p:cNvSpPr txBox="1">
            <a:spLocks/>
          </p:cNvSpPr>
          <p:nvPr/>
        </p:nvSpPr>
        <p:spPr>
          <a:xfrm>
            <a:off x="-341682" y="547417"/>
            <a:ext cx="8519243" cy="4596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spcBef>
                <a:spcPts val="1600"/>
              </a:spcBef>
            </a:pPr>
            <a:r>
              <a:rPr lang="en-US" b="0" i="0" dirty="0">
                <a:solidFill>
                  <a:srgbClr val="FF0000"/>
                </a:solidFill>
                <a:effectLst/>
                <a:latin typeface="Tahoma" panose="020B0604030504040204" pitchFamily="34" charset="0"/>
              </a:rPr>
              <a:t>We have extracted features of breast cancer patient cells and normal person cells. As a Machine learning engineer / Data Scientist has to create an ML model to classify </a:t>
            </a:r>
            <a:r>
              <a:rPr lang="en-US" b="1" i="0" dirty="0">
                <a:solidFill>
                  <a:srgbClr val="FF0000"/>
                </a:solidFill>
                <a:effectLst/>
                <a:latin typeface="Tahoma" panose="020B0604030504040204" pitchFamily="34" charset="0"/>
              </a:rPr>
              <a:t>malignant </a:t>
            </a:r>
            <a:r>
              <a:rPr lang="en-US" b="0" i="0" dirty="0">
                <a:solidFill>
                  <a:srgbClr val="FF0000"/>
                </a:solidFill>
                <a:effectLst/>
                <a:latin typeface="Tahoma" panose="020B0604030504040204" pitchFamily="34" charset="0"/>
              </a:rPr>
              <a:t>and </a:t>
            </a:r>
            <a:r>
              <a:rPr lang="en-US" b="1" i="0" dirty="0">
                <a:solidFill>
                  <a:srgbClr val="FF0000"/>
                </a:solidFill>
                <a:effectLst/>
                <a:latin typeface="Tahoma" panose="020B0604030504040204" pitchFamily="34" charset="0"/>
              </a:rPr>
              <a:t>benign</a:t>
            </a:r>
            <a:r>
              <a:rPr lang="en-US" b="0" i="0" dirty="0">
                <a:solidFill>
                  <a:srgbClr val="FF0000"/>
                </a:solidFill>
                <a:effectLst/>
                <a:latin typeface="Tahoma" panose="020B0604030504040204" pitchFamily="34" charset="0"/>
              </a:rPr>
              <a:t> tumor. To complete this ML project we are using the supervised machine learning classifier algorithm.</a:t>
            </a:r>
            <a:endParaRPr lang="en-US"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254559" y="1402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 DataFrame</a:t>
            </a:r>
            <a:endParaRPr dirty="0"/>
          </a:p>
        </p:txBody>
      </p:sp>
      <p:cxnSp>
        <p:nvCxnSpPr>
          <p:cNvPr id="281" name="Google Shape;281;p50"/>
          <p:cNvCxnSpPr/>
          <p:nvPr/>
        </p:nvCxnSpPr>
        <p:spPr>
          <a:xfrm>
            <a:off x="349693" y="6109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2F38E6BE-1643-4841-8339-D7DC7F96237B}"/>
              </a:ext>
            </a:extLst>
          </p:cNvPr>
          <p:cNvPicPr>
            <a:picLocks noChangeAspect="1"/>
          </p:cNvPicPr>
          <p:nvPr/>
        </p:nvPicPr>
        <p:blipFill rotWithShape="1">
          <a:blip r:embed="rId3"/>
          <a:srcRect l="19264" t="7727" r="18288" b="-498"/>
          <a:stretch/>
        </p:blipFill>
        <p:spPr>
          <a:xfrm>
            <a:off x="349693" y="888337"/>
            <a:ext cx="5493834" cy="3942812"/>
          </a:xfrm>
          <a:prstGeom prst="rect">
            <a:avLst/>
          </a:prstGeom>
        </p:spPr>
      </p:pic>
      <p:sp>
        <p:nvSpPr>
          <p:cNvPr id="4" name="Rectangle 3">
            <a:extLst>
              <a:ext uri="{FF2B5EF4-FFF2-40B4-BE49-F238E27FC236}">
                <a16:creationId xmlns:a16="http://schemas.microsoft.com/office/drawing/2014/main" id="{36277742-D5C5-405D-A5AB-2E6151DC57CB}"/>
              </a:ext>
            </a:extLst>
          </p:cNvPr>
          <p:cNvSpPr/>
          <p:nvPr/>
        </p:nvSpPr>
        <p:spPr>
          <a:xfrm>
            <a:off x="5379455" y="2067406"/>
            <a:ext cx="3885290" cy="707886"/>
          </a:xfrm>
          <a:prstGeom prst="rect">
            <a:avLst/>
          </a:prstGeom>
          <a:noFill/>
        </p:spPr>
        <p:txBody>
          <a:bodyPr wrap="square" lIns="91440" tIns="45720" rIns="91440" bIns="45720">
            <a:spAutoFit/>
          </a:bodyPr>
          <a:lstStyle/>
          <a:p>
            <a:pPr algn="ctr"/>
            <a:r>
              <a:rPr lang="en-US" sz="2000" b="0" cap="none" spc="0" dirty="0">
                <a:ln w="0"/>
                <a:solidFill>
                  <a:srgbClr val="FF0000"/>
                </a:solidFill>
                <a:effectLst>
                  <a:outerShdw blurRad="38100" dist="19050" dir="2700000" algn="tl" rotWithShape="0">
                    <a:schemeClr val="dk1">
                      <a:alpha val="40000"/>
                    </a:schemeClr>
                  </a:outerShdw>
                </a:effectLst>
              </a:rPr>
              <a:t>Number of Features :31  </a:t>
            </a:r>
          </a:p>
          <a:p>
            <a:pPr algn="ctr"/>
            <a:r>
              <a:rPr lang="en-US" sz="2000" b="0" cap="none" spc="0" dirty="0">
                <a:ln w="0"/>
                <a:solidFill>
                  <a:srgbClr val="FF0000"/>
                </a:solidFill>
                <a:effectLst>
                  <a:outerShdw blurRad="38100" dist="19050" dir="2700000" algn="tl" rotWithShape="0">
                    <a:schemeClr val="dk1">
                      <a:alpha val="40000"/>
                    </a:schemeClr>
                  </a:outerShdw>
                </a:effectLst>
              </a:rPr>
              <a:t>     Number of obervations:569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7" name="Picture 6">
            <a:extLst>
              <a:ext uri="{FF2B5EF4-FFF2-40B4-BE49-F238E27FC236}">
                <a16:creationId xmlns:a16="http://schemas.microsoft.com/office/drawing/2014/main" id="{299A58B5-2AD7-44C0-8F60-1DF161D15AE5}"/>
              </a:ext>
            </a:extLst>
          </p:cNvPr>
          <p:cNvPicPr>
            <a:picLocks noChangeAspect="1"/>
          </p:cNvPicPr>
          <p:nvPr/>
        </p:nvPicPr>
        <p:blipFill rotWithShape="1">
          <a:blip r:embed="rId3"/>
          <a:srcRect l="19593" t="20456" r="20326" b="9224"/>
          <a:stretch/>
        </p:blipFill>
        <p:spPr>
          <a:xfrm>
            <a:off x="104078" y="1509133"/>
            <a:ext cx="5493834" cy="3449444"/>
          </a:xfrm>
          <a:prstGeom prst="rect">
            <a:avLst/>
          </a:prstGeom>
        </p:spPr>
      </p:pic>
      <p:sp>
        <p:nvSpPr>
          <p:cNvPr id="8" name="Rectangle 7">
            <a:extLst>
              <a:ext uri="{FF2B5EF4-FFF2-40B4-BE49-F238E27FC236}">
                <a16:creationId xmlns:a16="http://schemas.microsoft.com/office/drawing/2014/main" id="{A4AFFB26-82E4-46D6-8223-AEAB532FDA3E}"/>
              </a:ext>
            </a:extLst>
          </p:cNvPr>
          <p:cNvSpPr/>
          <p:nvPr/>
        </p:nvSpPr>
        <p:spPr>
          <a:xfrm>
            <a:off x="248347" y="184923"/>
            <a:ext cx="4243469" cy="954107"/>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Number of top 5 record</a:t>
            </a:r>
          </a:p>
          <a:p>
            <a:pPr algn="ctr"/>
            <a:r>
              <a:rPr lang="en-US" sz="2800" dirty="0">
                <a:ln w="0"/>
                <a:solidFill>
                  <a:schemeClr val="accent1"/>
                </a:solidFill>
                <a:effectLst>
                  <a:outerShdw blurRad="38100" dist="25400" dir="5400000" algn="ctr" rotWithShape="0">
                    <a:srgbClr val="6E747A">
                      <a:alpha val="43000"/>
                    </a:srgbClr>
                  </a:outerShdw>
                </a:effectLst>
              </a:rPr>
              <a:t>Number of top last record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 name="Title 2">
            <a:extLst>
              <a:ext uri="{FF2B5EF4-FFF2-40B4-BE49-F238E27FC236}">
                <a16:creationId xmlns:a16="http://schemas.microsoft.com/office/drawing/2014/main" id="{1D570AFF-9CC9-41BD-8B66-E25600DEF0D4}"/>
              </a:ext>
            </a:extLst>
          </p:cNvPr>
          <p:cNvSpPr>
            <a:spLocks noGrp="1"/>
          </p:cNvSpPr>
          <p:nvPr>
            <p:ph type="title"/>
          </p:nvPr>
        </p:nvSpPr>
        <p:spPr>
          <a:xfrm>
            <a:off x="170985" y="296342"/>
            <a:ext cx="4702200" cy="941400"/>
          </a:xfrm>
        </p:spPr>
        <p:txBody>
          <a:bodyPr/>
          <a:lstStyle/>
          <a:p>
            <a:r>
              <a:rPr lang="en-US" dirty="0"/>
              <a:t>Data Visualization</a:t>
            </a:r>
          </a:p>
        </p:txBody>
      </p:sp>
      <p:pic>
        <p:nvPicPr>
          <p:cNvPr id="5" name="Picture 4">
            <a:extLst>
              <a:ext uri="{FF2B5EF4-FFF2-40B4-BE49-F238E27FC236}">
                <a16:creationId xmlns:a16="http://schemas.microsoft.com/office/drawing/2014/main" id="{3EBCA05C-249E-4A24-8FDA-54ED24D30162}"/>
              </a:ext>
            </a:extLst>
          </p:cNvPr>
          <p:cNvPicPr>
            <a:picLocks noChangeAspect="1"/>
          </p:cNvPicPr>
          <p:nvPr/>
        </p:nvPicPr>
        <p:blipFill rotWithShape="1">
          <a:blip r:embed="rId3"/>
          <a:srcRect l="24385" t="17598" r="25149"/>
          <a:stretch/>
        </p:blipFill>
        <p:spPr>
          <a:xfrm>
            <a:off x="170984" y="1061237"/>
            <a:ext cx="5092392" cy="3861503"/>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TotalTime>
  <Words>633</Words>
  <Application>Microsoft Office PowerPoint</Application>
  <PresentationFormat>On-screen Show (16:9)</PresentationFormat>
  <Paragraphs>108</Paragraphs>
  <Slides>24</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Montserrat</vt:lpstr>
      <vt:lpstr>varela round</vt:lpstr>
      <vt:lpstr>Montserrat ExtraLight</vt:lpstr>
      <vt:lpstr>Arial Unicode MS</vt:lpstr>
      <vt:lpstr>Tahoma</vt:lpstr>
      <vt:lpstr>Arial</vt:lpstr>
      <vt:lpstr>Montserrat ExtraBold</vt:lpstr>
      <vt:lpstr>Helvetica Neue</vt:lpstr>
      <vt:lpstr>Futuristic Background by Slidesgo</vt:lpstr>
      <vt:lpstr>Breast Cancer Diagnosis</vt:lpstr>
      <vt:lpstr>INDEX:</vt:lpstr>
      <vt:lpstr>Introduction</vt:lpstr>
      <vt:lpstr>Breast Cancer: An Overview</vt:lpstr>
      <vt:lpstr>Why I am using Machine Learning</vt:lpstr>
      <vt:lpstr>OBJECTIVE:</vt:lpstr>
      <vt:lpstr>Creat DataFrame</vt:lpstr>
      <vt:lpstr>PowerPoint Presentation</vt:lpstr>
      <vt:lpstr>Data Visualization</vt:lpstr>
      <vt:lpstr>Pair Plot of sample feature</vt:lpstr>
      <vt:lpstr>EDA</vt:lpstr>
      <vt:lpstr>Counter pot of feature mean radius</vt:lpstr>
      <vt:lpstr>PowerPoint Presentation</vt:lpstr>
      <vt:lpstr>PowerPoint Presentation</vt:lpstr>
      <vt:lpstr>PowerPoint Presentation</vt:lpstr>
      <vt:lpstr>PowerPoint Presentation</vt:lpstr>
      <vt:lpstr>34%</vt:lpstr>
      <vt:lpstr>PowerPoint Presentation</vt:lpstr>
      <vt:lpstr>PowerPoint Presentation</vt:lpstr>
      <vt:lpstr>PowerPoint Presentation</vt:lpstr>
      <vt:lpstr>PowerPoint Presentation</vt:lpstr>
      <vt:lpstr>PowerPoint Presentation</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Diagnosis</dc:title>
  <dc:creator>Shubham</dc:creator>
  <cp:lastModifiedBy>Shubham Jagtap</cp:lastModifiedBy>
  <cp:revision>26</cp:revision>
  <dcterms:modified xsi:type="dcterms:W3CDTF">2021-07-07T14:50:59Z</dcterms:modified>
</cp:coreProperties>
</file>